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0"/>
  </p:notesMasterIdLst>
  <p:handoutMasterIdLst>
    <p:handoutMasterId r:id="rId81"/>
  </p:handoutMasterIdLst>
  <p:sldIdLst>
    <p:sldId id="278" r:id="rId6"/>
    <p:sldId id="279" r:id="rId7"/>
    <p:sldId id="350" r:id="rId8"/>
    <p:sldId id="324" r:id="rId9"/>
    <p:sldId id="284" r:id="rId10"/>
    <p:sldId id="325" r:id="rId11"/>
    <p:sldId id="326" r:id="rId12"/>
    <p:sldId id="280" r:id="rId13"/>
    <p:sldId id="327" r:id="rId14"/>
    <p:sldId id="281" r:id="rId15"/>
    <p:sldId id="282" r:id="rId16"/>
    <p:sldId id="328" r:id="rId17"/>
    <p:sldId id="285" r:id="rId18"/>
    <p:sldId id="329" r:id="rId19"/>
    <p:sldId id="286" r:id="rId20"/>
    <p:sldId id="330" r:id="rId21"/>
    <p:sldId id="287" r:id="rId22"/>
    <p:sldId id="283" r:id="rId23"/>
    <p:sldId id="331" r:id="rId24"/>
    <p:sldId id="288" r:id="rId25"/>
    <p:sldId id="338" r:id="rId26"/>
    <p:sldId id="332" r:id="rId27"/>
    <p:sldId id="289" r:id="rId28"/>
    <p:sldId id="339" r:id="rId29"/>
    <p:sldId id="333" r:id="rId30"/>
    <p:sldId id="290" r:id="rId31"/>
    <p:sldId id="334" r:id="rId32"/>
    <p:sldId id="291" r:id="rId33"/>
    <p:sldId id="292" r:id="rId34"/>
    <p:sldId id="335"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36" r:id="rId52"/>
    <p:sldId id="309" r:id="rId53"/>
    <p:sldId id="310" r:id="rId54"/>
    <p:sldId id="311" r:id="rId55"/>
    <p:sldId id="337" r:id="rId56"/>
    <p:sldId id="312" r:id="rId57"/>
    <p:sldId id="313" r:id="rId58"/>
    <p:sldId id="314" r:id="rId59"/>
    <p:sldId id="315" r:id="rId60"/>
    <p:sldId id="316" r:id="rId61"/>
    <p:sldId id="317" r:id="rId62"/>
    <p:sldId id="318" r:id="rId63"/>
    <p:sldId id="319" r:id="rId64"/>
    <p:sldId id="341" r:id="rId65"/>
    <p:sldId id="320" r:id="rId66"/>
    <p:sldId id="340" r:id="rId67"/>
    <p:sldId id="349" r:id="rId68"/>
    <p:sldId id="321" r:id="rId69"/>
    <p:sldId id="342" r:id="rId70"/>
    <p:sldId id="343" r:id="rId71"/>
    <p:sldId id="322" r:id="rId72"/>
    <p:sldId id="323" r:id="rId73"/>
    <p:sldId id="344" r:id="rId74"/>
    <p:sldId id="345" r:id="rId75"/>
    <p:sldId id="346" r:id="rId76"/>
    <p:sldId id="347" r:id="rId77"/>
    <p:sldId id="348" r:id="rId78"/>
    <p:sldId id="276"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otte Beveridge" initials="C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a:srgbClr val="00A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05" autoAdjust="0"/>
  </p:normalViewPr>
  <p:slideViewPr>
    <p:cSldViewPr>
      <p:cViewPr>
        <p:scale>
          <a:sx n="90" d="100"/>
          <a:sy n="90" d="100"/>
        </p:scale>
        <p:origin x="-1608" y="-192"/>
      </p:cViewPr>
      <p:guideLst>
        <p:guide orient="horz" pos="2160"/>
        <p:guide pos="2880"/>
      </p:guideLst>
    </p:cSldViewPr>
  </p:slideViewPr>
  <p:notesTextViewPr>
    <p:cViewPr>
      <p:scale>
        <a:sx n="1" d="1"/>
        <a:sy n="1" d="1"/>
      </p:scale>
      <p:origin x="0" y="0"/>
    </p:cViewPr>
  </p:notesTextViewPr>
  <p:sorterViewPr>
    <p:cViewPr>
      <p:scale>
        <a:sx n="100" d="100"/>
        <a:sy n="100" d="100"/>
      </p:scale>
      <p:origin x="0" y="651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commentAuthors" Target="commentAuthor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720CB0-EE05-4B8E-9513-08F16F8AD28A}" type="datetimeFigureOut">
              <a:rPr lang="en-AU" smtClean="0"/>
              <a:t>24/09/2014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87696B-F053-4FBB-BBEC-D4E43A09D988}" type="slidenum">
              <a:rPr lang="en-AU" smtClean="0"/>
              <a:t>‹#›</a:t>
            </a:fld>
            <a:endParaRPr lang="en-AU"/>
          </a:p>
        </p:txBody>
      </p:sp>
    </p:spTree>
    <p:extLst>
      <p:ext uri="{BB962C8B-B14F-4D97-AF65-F5344CB8AC3E}">
        <p14:creationId xmlns:p14="http://schemas.microsoft.com/office/powerpoint/2010/main" val="2764091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07759E-98DF-442E-A628-979C22F33941}" type="datetimeFigureOut">
              <a:rPr lang="en-AU" smtClean="0"/>
              <a:t>24/09/2014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5CBA0-B5FE-46EE-A4C6-82309F7A41A6}" type="slidenum">
              <a:rPr lang="en-AU" smtClean="0"/>
              <a:t>‹#›</a:t>
            </a:fld>
            <a:endParaRPr lang="en-AU"/>
          </a:p>
        </p:txBody>
      </p:sp>
    </p:spTree>
    <p:extLst>
      <p:ext uri="{BB962C8B-B14F-4D97-AF65-F5344CB8AC3E}">
        <p14:creationId xmlns:p14="http://schemas.microsoft.com/office/powerpoint/2010/main" val="333103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483305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10</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15</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16</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17</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18</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19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20</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25</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26</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27</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28</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29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30</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35</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36</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37</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38</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39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40</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45</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46</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47</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48</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49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50</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55</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56</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57</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58</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59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60</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65</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66</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67</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68</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69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7</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70</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71</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72</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73</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DD6DCE5-9557-4241-9AA7-1FFFB4424308}" type="slidenum">
              <a:rPr lang="en-AU" smtClean="0"/>
              <a:t>74</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46181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8</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515CBA0-B5FE-46EE-A4C6-82309F7A41A6}" type="slidenum">
              <a:rPr lang="en-AU" smtClean="0"/>
              <a:t>9</a:t>
            </a:fld>
            <a:endParaRPr lang="en-AU"/>
          </a:p>
        </p:txBody>
      </p:sp>
      <p:sp>
        <p:nvSpPr>
          <p:cNvPr id="5" name="Notes Placeholder 4"/>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3506114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74058" y="1916832"/>
            <a:ext cx="5990230" cy="1347271"/>
          </a:xfrm>
        </p:spPr>
        <p:txBody>
          <a:bodyPr lIns="0" tIns="0" rIns="0" bIns="0" anchor="ctr" anchorCtr="0">
            <a:normAutofit/>
          </a:bodyPr>
          <a:lstStyle>
            <a:lvl1pPr algn="r">
              <a:defRPr sz="3600" b="1" baseline="0">
                <a:solidFill>
                  <a:srgbClr val="FFFFFF"/>
                </a:solidFill>
              </a:defRPr>
            </a:lvl1pPr>
          </a:lstStyle>
          <a:p>
            <a:r>
              <a:rPr lang="en-US" dirty="0" smtClean="0"/>
              <a:t>Presentation title</a:t>
            </a:r>
            <a:br>
              <a:rPr lang="en-US" dirty="0" smtClean="0"/>
            </a:br>
            <a:r>
              <a:rPr lang="en-US" dirty="0" smtClean="0"/>
              <a:t>Subtitle (if applicable)</a:t>
            </a:r>
            <a:endParaRPr lang="en-US" dirty="0"/>
          </a:p>
        </p:txBody>
      </p:sp>
      <p:sp>
        <p:nvSpPr>
          <p:cNvPr id="3" name="Subtitle 2"/>
          <p:cNvSpPr>
            <a:spLocks noGrp="1"/>
          </p:cNvSpPr>
          <p:nvPr>
            <p:ph type="subTitle" idx="1" hasCustomPrompt="1"/>
          </p:nvPr>
        </p:nvSpPr>
        <p:spPr>
          <a:xfrm>
            <a:off x="1246066" y="3740557"/>
            <a:ext cx="5918222" cy="1128603"/>
          </a:xfrm>
        </p:spPr>
        <p:txBody>
          <a:bodyPr lIns="0" tIns="0" rIns="0" bIns="0" anchor="ctr">
            <a:normAutofit/>
          </a:bodyPr>
          <a:lstStyle>
            <a:lvl1pPr marL="0" indent="0" algn="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AU" sz="2200" dirty="0" smtClean="0"/>
              <a:t>Title of meeting/conference</a:t>
            </a:r>
            <a:br>
              <a:rPr lang="en-AU" sz="2200" dirty="0" smtClean="0"/>
            </a:br>
            <a:r>
              <a:rPr lang="en-AU" sz="2200" dirty="0" smtClean="0"/>
              <a:t>Location (if appropriate)</a:t>
            </a:r>
            <a:br>
              <a:rPr lang="en-AU" sz="2200" dirty="0" smtClean="0"/>
            </a:br>
            <a:r>
              <a:rPr lang="en-AU" sz="2200" dirty="0" smtClean="0"/>
              <a:t>Date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7728" y="214157"/>
            <a:ext cx="2691546" cy="652699"/>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32937" t="29565" r="40976" b="33334"/>
          <a:stretch/>
        </p:blipFill>
        <p:spPr>
          <a:xfrm>
            <a:off x="8060265" y="1484784"/>
            <a:ext cx="1083735" cy="2181100"/>
          </a:xfrm>
          <a:prstGeom prst="rect">
            <a:avLst/>
          </a:prstGeom>
        </p:spPr>
      </p:pic>
      <p:sp>
        <p:nvSpPr>
          <p:cNvPr id="14" name="Text Placeholder 13"/>
          <p:cNvSpPr>
            <a:spLocks noGrp="1"/>
          </p:cNvSpPr>
          <p:nvPr>
            <p:ph type="body" sz="quarter" idx="10" hasCustomPrompt="1"/>
          </p:nvPr>
        </p:nvSpPr>
        <p:spPr>
          <a:xfrm>
            <a:off x="1330796" y="5157789"/>
            <a:ext cx="5905500" cy="863500"/>
          </a:xfrm>
        </p:spPr>
        <p:txBody>
          <a:bodyPr anchor="ctr">
            <a:noAutofit/>
          </a:bodyPr>
          <a:lstStyle>
            <a:lvl1pPr marL="0" indent="0" algn="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Presenter's name</a:t>
            </a:r>
            <a:br>
              <a:rPr lang="en-US" dirty="0" smtClean="0"/>
            </a:br>
            <a:r>
              <a:rPr lang="en-US" dirty="0" smtClean="0"/>
              <a:t>Presenter’s title</a:t>
            </a:r>
          </a:p>
        </p:txBody>
      </p:sp>
    </p:spTree>
    <p:extLst>
      <p:ext uri="{BB962C8B-B14F-4D97-AF65-F5344CB8AC3E}">
        <p14:creationId xmlns:p14="http://schemas.microsoft.com/office/powerpoint/2010/main" val="31333854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207835"/>
            <a:ext cx="2367515" cy="576000"/>
          </a:xfrm>
          <a:prstGeom prst="rect">
            <a:avLst/>
          </a:prstGeom>
        </p:spPr>
      </p:pic>
      <p:sp>
        <p:nvSpPr>
          <p:cNvPr id="5" name="Text Placeholder 4"/>
          <p:cNvSpPr>
            <a:spLocks noGrp="1"/>
          </p:cNvSpPr>
          <p:nvPr>
            <p:ph type="body" sz="quarter" idx="10" hasCustomPrompt="1"/>
          </p:nvPr>
        </p:nvSpPr>
        <p:spPr>
          <a:xfrm>
            <a:off x="539552" y="762472"/>
            <a:ext cx="4895850" cy="722312"/>
          </a:xfrm>
        </p:spPr>
        <p:txBody>
          <a:bodyPr>
            <a:normAutofit/>
          </a:bodyPr>
          <a:lstStyle>
            <a:lvl1pPr marL="0" indent="0">
              <a:buNone/>
              <a:defRPr sz="3600" b="1">
                <a:solidFill>
                  <a:srgbClr val="B5121B"/>
                </a:solidFill>
                <a:latin typeface="+mj-lt"/>
                <a:ea typeface="Tahoma" pitchFamily="34" charset="0"/>
                <a:cs typeface="Arial" pitchFamily="34" charset="0"/>
              </a:defRPr>
            </a:lvl1pPr>
          </a:lstStyle>
          <a:p>
            <a:pPr lvl="0"/>
            <a:r>
              <a:rPr lang="en-US" dirty="0" smtClean="0"/>
              <a:t>Slide title</a:t>
            </a:r>
          </a:p>
        </p:txBody>
      </p:sp>
      <p:sp>
        <p:nvSpPr>
          <p:cNvPr id="6" name="Text Placeholder 4"/>
          <p:cNvSpPr>
            <a:spLocks noGrp="1"/>
          </p:cNvSpPr>
          <p:nvPr>
            <p:ph type="body" sz="quarter" idx="12" hasCustomPrompt="1"/>
          </p:nvPr>
        </p:nvSpPr>
        <p:spPr>
          <a:xfrm>
            <a:off x="539552" y="1626568"/>
            <a:ext cx="4895850" cy="578296"/>
          </a:xfrm>
        </p:spPr>
        <p:txBody>
          <a:bodyPr>
            <a:normAutofit/>
          </a:bodyPr>
          <a:lstStyle>
            <a:lvl1pPr marL="0" indent="0">
              <a:buNone/>
              <a:defRPr sz="2800" b="1" baseline="0">
                <a:solidFill>
                  <a:schemeClr val="bg1">
                    <a:lumMod val="50000"/>
                  </a:schemeClr>
                </a:solidFill>
                <a:latin typeface="+mj-lt"/>
                <a:ea typeface="Tahoma" pitchFamily="34" charset="0"/>
                <a:cs typeface="Arial" pitchFamily="34" charset="0"/>
              </a:defRPr>
            </a:lvl1pPr>
          </a:lstStyle>
          <a:p>
            <a:pPr lvl="0"/>
            <a:r>
              <a:rPr lang="en-US" dirty="0" smtClean="0"/>
              <a:t>Subtitle (in black or grey)</a:t>
            </a:r>
          </a:p>
        </p:txBody>
      </p:sp>
      <p:sp>
        <p:nvSpPr>
          <p:cNvPr id="9" name="Content Placeholder 6"/>
          <p:cNvSpPr>
            <a:spLocks noGrp="1"/>
          </p:cNvSpPr>
          <p:nvPr>
            <p:ph sz="quarter" idx="11" hasCustomPrompt="1"/>
          </p:nvPr>
        </p:nvSpPr>
        <p:spPr>
          <a:xfrm>
            <a:off x="539552" y="2203797"/>
            <a:ext cx="7088188" cy="3673475"/>
          </a:xfrm>
        </p:spPr>
        <p:txBody>
          <a:bodyPr anchor="t">
            <a:normAutofit/>
          </a:bodyPr>
          <a:lstStyle>
            <a:lvl1pPr marL="457200" marR="0" indent="-457200" algn="l" defTabSz="914400" rtl="0" eaLnBrk="1" fontAlgn="auto" latinLnBrk="0" hangingPunct="1">
              <a:lnSpc>
                <a:spcPct val="100000"/>
              </a:lnSpc>
              <a:spcBef>
                <a:spcPct val="20000"/>
              </a:spcBef>
              <a:spcAft>
                <a:spcPts val="0"/>
              </a:spcAft>
              <a:buClr>
                <a:srgbClr val="B5121B"/>
              </a:buClr>
              <a:buSzPct val="80000"/>
              <a:buFont typeface="Wingdings 3" pitchFamily="18" charset="2"/>
              <a:buChar char="u"/>
              <a:tabLst/>
              <a:defRPr sz="2400" baseline="0">
                <a:latin typeface="+mn-lt"/>
                <a:ea typeface="Tahoma" pitchFamily="34" charset="0"/>
                <a:cs typeface="Arial" pitchFamily="34" charset="0"/>
              </a:defRPr>
            </a:lvl1pPr>
          </a:lstStyle>
          <a:p>
            <a:pPr marL="457200" marR="0" lvl="0" indent="-457200" algn="l" defTabSz="914400" rtl="0" eaLnBrk="1" fontAlgn="auto" latinLnBrk="0" hangingPunct="1">
              <a:lnSpc>
                <a:spcPct val="100000"/>
              </a:lnSpc>
              <a:spcBef>
                <a:spcPct val="20000"/>
              </a:spcBef>
              <a:spcAft>
                <a:spcPts val="0"/>
              </a:spcAft>
              <a:buClr>
                <a:srgbClr val="B5121B"/>
              </a:buClr>
              <a:buSzPct val="80000"/>
              <a:buFont typeface="Wingdings 3" pitchFamily="18" charset="2"/>
              <a:buChar char="u"/>
              <a:tabLst/>
              <a:defRPr/>
            </a:pPr>
            <a:r>
              <a:rPr lang="en-AU" sz="2400" dirty="0" smtClean="0"/>
              <a:t>Click to insert text (see guidance notes for layout instructions)</a:t>
            </a:r>
          </a:p>
          <a:p>
            <a:pPr marL="457200" marR="0" lvl="0" indent="-457200" algn="l" defTabSz="914400" rtl="0" eaLnBrk="1" fontAlgn="auto" latinLnBrk="0" hangingPunct="1">
              <a:lnSpc>
                <a:spcPct val="100000"/>
              </a:lnSpc>
              <a:spcBef>
                <a:spcPct val="20000"/>
              </a:spcBef>
              <a:spcAft>
                <a:spcPts val="0"/>
              </a:spcAft>
              <a:buClr>
                <a:srgbClr val="B5121B"/>
              </a:buClr>
              <a:buSzPct val="80000"/>
              <a:buFont typeface="Wingdings 3" pitchFamily="18" charset="2"/>
              <a:buChar char="u"/>
              <a:tabLst/>
              <a:defRPr/>
            </a:pPr>
            <a:endParaRPr lang="en-AU" sz="2400" dirty="0" smtClean="0"/>
          </a:p>
          <a:p>
            <a:pPr lvl="0"/>
            <a:endParaRPr lang="en-AU" dirty="0" smtClean="0"/>
          </a:p>
          <a:p>
            <a:pPr lvl="0"/>
            <a:endParaRPr lang="en-AU" dirty="0"/>
          </a:p>
        </p:txBody>
      </p:sp>
    </p:spTree>
    <p:extLst>
      <p:ext uri="{BB962C8B-B14F-4D97-AF65-F5344CB8AC3E}">
        <p14:creationId xmlns:p14="http://schemas.microsoft.com/office/powerpoint/2010/main" val="2923245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207835"/>
            <a:ext cx="2367515" cy="576000"/>
          </a:xfrm>
          <a:prstGeom prst="rect">
            <a:avLst/>
          </a:prstGeom>
        </p:spPr>
      </p:pic>
      <p:sp>
        <p:nvSpPr>
          <p:cNvPr id="3" name="Text Placeholder 4"/>
          <p:cNvSpPr>
            <a:spLocks noGrp="1"/>
          </p:cNvSpPr>
          <p:nvPr>
            <p:ph type="body" sz="quarter" idx="10" hasCustomPrompt="1"/>
          </p:nvPr>
        </p:nvSpPr>
        <p:spPr>
          <a:xfrm>
            <a:off x="539552" y="762472"/>
            <a:ext cx="4895850" cy="722312"/>
          </a:xfrm>
        </p:spPr>
        <p:txBody>
          <a:bodyPr>
            <a:normAutofit/>
          </a:bodyPr>
          <a:lstStyle>
            <a:lvl1pPr marL="0" indent="0">
              <a:buNone/>
              <a:defRPr sz="3600" b="1">
                <a:solidFill>
                  <a:srgbClr val="B5121B"/>
                </a:solidFill>
                <a:latin typeface="+mj-lt"/>
                <a:ea typeface="Tahoma" pitchFamily="34" charset="0"/>
                <a:cs typeface="Arial" pitchFamily="34" charset="0"/>
              </a:defRPr>
            </a:lvl1pPr>
          </a:lstStyle>
          <a:p>
            <a:pPr lvl="0"/>
            <a:r>
              <a:rPr lang="en-US" dirty="0" smtClean="0"/>
              <a:t>Slide title</a:t>
            </a:r>
          </a:p>
        </p:txBody>
      </p:sp>
      <p:sp>
        <p:nvSpPr>
          <p:cNvPr id="4" name="Text Placeholder 4"/>
          <p:cNvSpPr>
            <a:spLocks noGrp="1"/>
          </p:cNvSpPr>
          <p:nvPr>
            <p:ph type="body" sz="quarter" idx="12" hasCustomPrompt="1"/>
          </p:nvPr>
        </p:nvSpPr>
        <p:spPr>
          <a:xfrm>
            <a:off x="539552" y="1412776"/>
            <a:ext cx="6480720" cy="578296"/>
          </a:xfrm>
        </p:spPr>
        <p:txBody>
          <a:bodyPr anchor="ctr">
            <a:normAutofit/>
          </a:bodyPr>
          <a:lstStyle>
            <a:lvl1pPr marL="0" indent="0">
              <a:buNone/>
              <a:defRPr sz="2400" b="1" baseline="0">
                <a:solidFill>
                  <a:schemeClr val="bg1">
                    <a:lumMod val="50000"/>
                  </a:schemeClr>
                </a:solidFill>
                <a:latin typeface="+mj-lt"/>
                <a:ea typeface="Tahoma" pitchFamily="34" charset="0"/>
                <a:cs typeface="Arial" pitchFamily="34" charset="0"/>
              </a:defRPr>
            </a:lvl1pPr>
          </a:lstStyle>
          <a:p>
            <a:pPr lvl="0"/>
            <a:r>
              <a:rPr lang="en-US" dirty="0" smtClean="0"/>
              <a:t>Subtitle, if applicable (in black or grey)</a:t>
            </a:r>
          </a:p>
        </p:txBody>
      </p:sp>
      <p:sp>
        <p:nvSpPr>
          <p:cNvPr id="6" name="Chart Placeholder 5"/>
          <p:cNvSpPr>
            <a:spLocks noGrp="1"/>
          </p:cNvSpPr>
          <p:nvPr>
            <p:ph type="chart" sz="quarter" idx="13" hasCustomPrompt="1"/>
          </p:nvPr>
        </p:nvSpPr>
        <p:spPr>
          <a:xfrm>
            <a:off x="539750" y="2060848"/>
            <a:ext cx="7088188" cy="4105002"/>
          </a:xfrm>
        </p:spPr>
        <p:txBody>
          <a:bodyPr>
            <a:normAutofit/>
          </a:bodyPr>
          <a:lstStyle>
            <a:lvl1pPr marL="0" indent="0">
              <a:buNone/>
              <a:defRPr sz="2000" b="0" baseline="0"/>
            </a:lvl1pPr>
          </a:lstStyle>
          <a:p>
            <a:r>
              <a:rPr lang="en-AU" dirty="0" smtClean="0"/>
              <a:t>Click to insert graph/chart </a:t>
            </a:r>
            <a:br>
              <a:rPr lang="en-AU" dirty="0" smtClean="0"/>
            </a:br>
            <a:r>
              <a:rPr lang="en-AU" dirty="0" smtClean="0"/>
              <a:t/>
            </a:r>
            <a:br>
              <a:rPr lang="en-AU" dirty="0" smtClean="0"/>
            </a:br>
            <a:endParaRPr lang="en-AU" dirty="0"/>
          </a:p>
        </p:txBody>
      </p:sp>
      <p:sp>
        <p:nvSpPr>
          <p:cNvPr id="8" name="Text Placeholder 7"/>
          <p:cNvSpPr>
            <a:spLocks noGrp="1"/>
          </p:cNvSpPr>
          <p:nvPr>
            <p:ph type="body" sz="quarter" idx="14" hasCustomPrompt="1"/>
          </p:nvPr>
        </p:nvSpPr>
        <p:spPr>
          <a:xfrm>
            <a:off x="539750" y="6308725"/>
            <a:ext cx="7088188" cy="360363"/>
          </a:xfrm>
        </p:spPr>
        <p:txBody>
          <a:bodyPr>
            <a:noAutofit/>
          </a:bodyPr>
          <a:lstStyle>
            <a:lvl1pPr marL="0" indent="0" algn="r">
              <a:buNone/>
              <a:defRPr sz="1200" baseline="0"/>
            </a:lvl1pPr>
            <a:lvl2pPr marL="457200" indent="0">
              <a:buNone/>
              <a:defRPr/>
            </a:lvl2pPr>
            <a:lvl3pPr marL="914400" indent="0">
              <a:buNone/>
              <a:defRPr/>
            </a:lvl3pPr>
            <a:lvl4pPr marL="1371600" indent="0">
              <a:buNone/>
              <a:defRPr/>
            </a:lvl4pPr>
            <a:lvl5pPr marL="1828800" indent="0">
              <a:buNone/>
              <a:defRPr/>
            </a:lvl5pPr>
          </a:lstStyle>
          <a:p>
            <a:pPr lvl="0"/>
            <a:r>
              <a:rPr lang="en-AU" dirty="0" smtClean="0"/>
              <a:t>Insert reference, if applicable. This should be aligned with the right hand edge of the graph/chat (see notes)</a:t>
            </a:r>
            <a:endParaRPr lang="en-AU" dirty="0"/>
          </a:p>
        </p:txBody>
      </p:sp>
    </p:spTree>
    <p:extLst>
      <p:ext uri="{BB962C8B-B14F-4D97-AF65-F5344CB8AC3E}">
        <p14:creationId xmlns:p14="http://schemas.microsoft.com/office/powerpoint/2010/main" val="29564286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userDrawn="1"/>
        </p:nvSpPr>
        <p:spPr>
          <a:xfrm>
            <a:off x="1691680" y="3091728"/>
            <a:ext cx="5760640" cy="674544"/>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B5121B"/>
                </a:solidFill>
                <a:cs typeface="Arial" charset="0"/>
              </a:rPr>
              <a:t>www.canceraustralia.gov.au</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44208" y="207835"/>
            <a:ext cx="2367515" cy="576000"/>
          </a:xfrm>
          <a:prstGeom prst="rect">
            <a:avLst/>
          </a:prstGeom>
        </p:spPr>
      </p:pic>
    </p:spTree>
    <p:extLst>
      <p:ext uri="{BB962C8B-B14F-4D97-AF65-F5344CB8AC3E}">
        <p14:creationId xmlns:p14="http://schemas.microsoft.com/office/powerpoint/2010/main" val="28554475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314521-99EE-4F5D-A51E-13CC0410AE37}" type="datetimeFigureOut">
              <a:rPr lang="en-AU" smtClean="0"/>
              <a:t>24/09/2014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B21AC-B29F-4729-B638-6CC0D2E9F149}" type="slidenum">
              <a:rPr lang="en-AU" smtClean="0"/>
              <a:t>‹#›</a:t>
            </a:fld>
            <a:endParaRPr lang="en-AU"/>
          </a:p>
        </p:txBody>
      </p:sp>
    </p:spTree>
    <p:extLst>
      <p:ext uri="{BB962C8B-B14F-4D97-AF65-F5344CB8AC3E}">
        <p14:creationId xmlns:p14="http://schemas.microsoft.com/office/powerpoint/2010/main" val="2147914872"/>
      </p:ext>
    </p:extLst>
  </p:cSld>
  <p:clrMap bg1="lt1" tx1="dk1" bg2="lt2" tx2="dk2" accent1="accent1" accent2="accent2" accent3="accent3" accent4="accent4" accent5="accent5" accent6="accent6" hlink="hlink" folHlink="folHlink"/>
  <p:sldLayoutIdLst>
    <p:sldLayoutId id="2147483667" r:id="rId1"/>
    <p:sldLayoutId id="2147483664" r:id="rId2"/>
    <p:sldLayoutId id="2147483666" r:id="rId3"/>
    <p:sldLayoutId id="2147483665"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a:t>Cancer Research in Australia:</a:t>
            </a:r>
            <a:br>
              <a:rPr lang="en-AU" dirty="0"/>
            </a:br>
            <a:r>
              <a:rPr lang="en-AU" dirty="0"/>
              <a:t>an overview of funding to cancer research projects and research programs in Australia</a:t>
            </a:r>
            <a:br>
              <a:rPr lang="en-AU" dirty="0"/>
            </a:br>
            <a:r>
              <a:rPr lang="en-AU" dirty="0"/>
              <a:t>2006 to 2011</a:t>
            </a:r>
          </a:p>
        </p:txBody>
      </p:sp>
      <p:sp>
        <p:nvSpPr>
          <p:cNvPr id="3" name="Subtitle 2"/>
          <p:cNvSpPr>
            <a:spLocks noGrp="1"/>
          </p:cNvSpPr>
          <p:nvPr>
            <p:ph type="subTitle" idx="1"/>
          </p:nvPr>
        </p:nvSpPr>
        <p:spPr/>
        <p:txBody>
          <a:bodyPr/>
          <a:lstStyle/>
          <a:p>
            <a:pPr lvl="0"/>
            <a:r>
              <a:rPr lang="en-AU" b="1" i="1" dirty="0"/>
              <a:t>Evidence to inform research investment</a:t>
            </a:r>
          </a:p>
        </p:txBody>
      </p:sp>
      <p:sp>
        <p:nvSpPr>
          <p:cNvPr id="4" name="Subtitle 2"/>
          <p:cNvSpPr txBox="1">
            <a:spLocks/>
          </p:cNvSpPr>
          <p:nvPr/>
        </p:nvSpPr>
        <p:spPr>
          <a:xfrm>
            <a:off x="1318074" y="4892685"/>
            <a:ext cx="5918222" cy="1128603"/>
          </a:xfrm>
          <a:prstGeom prst="rect">
            <a:avLst/>
          </a:prstGeom>
        </p:spPr>
        <p:txBody>
          <a:bodyPr vert="horz" lIns="0" tIns="0" rIns="0" bIns="0" rtlCol="0" anchor="ctr">
            <a:normAutofit/>
          </a:bodyPr>
          <a:lstStyle>
            <a:lvl1pPr marL="0" indent="0" algn="r" defTabSz="914400" rtl="0" eaLnBrk="1" latinLnBrk="0" hangingPunct="1">
              <a:spcBef>
                <a:spcPct val="20000"/>
              </a:spcBef>
              <a:buFont typeface="Arial" pitchFamily="34" charset="0"/>
              <a:buNone/>
              <a:defRPr sz="2400" kern="1200">
                <a:solidFill>
                  <a:srgbClr val="FFFFFF"/>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dirty="0" smtClean="0"/>
              <a:t>Tables and Figures from the Report</a:t>
            </a:r>
            <a:endParaRPr lang="en-AU" dirty="0"/>
          </a:p>
        </p:txBody>
      </p:sp>
    </p:spTree>
    <p:extLst>
      <p:ext uri="{BB962C8B-B14F-4D97-AF65-F5344CB8AC3E}">
        <p14:creationId xmlns:p14="http://schemas.microsoft.com/office/powerpoint/2010/main" val="802621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Figure 5.1</a:t>
            </a:r>
            <a:endParaRPr lang="en-AU" sz="2000" dirty="0"/>
          </a:p>
        </p:txBody>
      </p:sp>
      <p:sp>
        <p:nvSpPr>
          <p:cNvPr id="3" name="Text Placeholder 2"/>
          <p:cNvSpPr>
            <a:spLocks noGrp="1"/>
          </p:cNvSpPr>
          <p:nvPr>
            <p:ph type="body" sz="quarter" idx="12"/>
          </p:nvPr>
        </p:nvSpPr>
        <p:spPr>
          <a:xfrm>
            <a:off x="1475656" y="836712"/>
            <a:ext cx="6192688" cy="578296"/>
          </a:xfrm>
        </p:spPr>
        <p:txBody>
          <a:bodyPr>
            <a:noAutofit/>
          </a:bodyPr>
          <a:lstStyle/>
          <a:p>
            <a:r>
              <a:rPr lang="en-AU" sz="1600" b="0" dirty="0"/>
              <a:t>The pattern of funding to each CSO category and percentage of total </a:t>
            </a:r>
            <a:r>
              <a:rPr lang="en-AU" sz="1600" b="0" dirty="0" smtClean="0"/>
              <a:t>direct funding </a:t>
            </a:r>
            <a:r>
              <a:rPr lang="en-AU" sz="1600" b="0" dirty="0"/>
              <a:t>to each CSO category in the period 2006 to 2011</a:t>
            </a:r>
            <a:endParaRPr lang="en-AU" sz="1500" dirty="0"/>
          </a:p>
        </p:txBody>
      </p:sp>
      <p:pic>
        <p:nvPicPr>
          <p:cNvPr id="3074" name="Picture 2" descr="U:\_CA-Legacy-U-Drive\Paul Docs\Figure 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532" y="1844824"/>
            <a:ext cx="602480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0606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Figure 5.2</a:t>
            </a:r>
            <a:endParaRPr lang="en-AU" sz="2000" dirty="0"/>
          </a:p>
        </p:txBody>
      </p:sp>
      <p:sp>
        <p:nvSpPr>
          <p:cNvPr id="3" name="Text Placeholder 2"/>
          <p:cNvSpPr>
            <a:spLocks noGrp="1"/>
          </p:cNvSpPr>
          <p:nvPr>
            <p:ph type="body" sz="quarter" idx="12"/>
          </p:nvPr>
        </p:nvSpPr>
        <p:spPr>
          <a:xfrm>
            <a:off x="1475656" y="836712"/>
            <a:ext cx="6192688" cy="578296"/>
          </a:xfrm>
        </p:spPr>
        <p:txBody>
          <a:bodyPr>
            <a:noAutofit/>
          </a:bodyPr>
          <a:lstStyle/>
          <a:p>
            <a:r>
              <a:rPr lang="en-AU" sz="1600" b="0" dirty="0"/>
              <a:t>The pattern of funding to each CSO category and the percentage </a:t>
            </a:r>
            <a:r>
              <a:rPr lang="en-AU" sz="1600" b="0" dirty="0" smtClean="0"/>
              <a:t>of proportional </a:t>
            </a:r>
            <a:r>
              <a:rPr lang="en-AU" sz="1600" b="0" dirty="0"/>
              <a:t>funding in 2003–2005, 2006–2008 and 2009–2011</a:t>
            </a:r>
            <a:endParaRPr lang="en-AU" sz="1500" dirty="0"/>
          </a:p>
        </p:txBody>
      </p:sp>
      <p:pic>
        <p:nvPicPr>
          <p:cNvPr id="4098" name="Picture 2" descr="U:\_CA-Legacy-U-Drive\Paul Docs\Figure 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6264696" cy="474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643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Table 5.2</a:t>
            </a:r>
            <a:endParaRPr lang="en-AU" sz="2000" dirty="0"/>
          </a:p>
        </p:txBody>
      </p:sp>
      <p:sp>
        <p:nvSpPr>
          <p:cNvPr id="3" name="Text Placeholder 2"/>
          <p:cNvSpPr>
            <a:spLocks noGrp="1"/>
          </p:cNvSpPr>
          <p:nvPr>
            <p:ph type="body" sz="quarter" idx="12"/>
          </p:nvPr>
        </p:nvSpPr>
        <p:spPr>
          <a:xfrm>
            <a:off x="1475656" y="1050504"/>
            <a:ext cx="6192688" cy="578296"/>
          </a:xfrm>
        </p:spPr>
        <p:txBody>
          <a:bodyPr>
            <a:noAutofit/>
          </a:bodyPr>
          <a:lstStyle/>
          <a:p>
            <a:r>
              <a:rPr lang="en-AU" sz="1600" b="0" dirty="0"/>
              <a:t>Direct funding to and number of cancer research projects and research</a:t>
            </a:r>
          </a:p>
          <a:p>
            <a:r>
              <a:rPr lang="en-AU" sz="1600" b="0" dirty="0"/>
              <a:t>programs in each CSO category in 2003−2005, 2006−2008 </a:t>
            </a:r>
            <a:r>
              <a:rPr lang="en-AU" sz="1600" b="0" dirty="0" smtClean="0"/>
              <a:t>and 2009− 2011</a:t>
            </a:r>
            <a:endParaRPr lang="en-AU" sz="1500" dirty="0"/>
          </a:p>
        </p:txBody>
      </p:sp>
      <p:pic>
        <p:nvPicPr>
          <p:cNvPr id="15362" name="Picture 2" descr="U:\_CA-Legacy-U-Drive\Paul Docs\Table 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599" y="1871799"/>
            <a:ext cx="5406705" cy="443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4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Figure 5.3</a:t>
            </a:r>
            <a:endParaRPr lang="en-AU" sz="2000" dirty="0"/>
          </a:p>
        </p:txBody>
      </p:sp>
      <p:sp>
        <p:nvSpPr>
          <p:cNvPr id="3" name="Text Placeholder 2"/>
          <p:cNvSpPr>
            <a:spLocks noGrp="1"/>
          </p:cNvSpPr>
          <p:nvPr>
            <p:ph type="body" sz="quarter" idx="12"/>
          </p:nvPr>
        </p:nvSpPr>
        <p:spPr>
          <a:xfrm>
            <a:off x="1475656" y="978496"/>
            <a:ext cx="6192688" cy="578296"/>
          </a:xfrm>
        </p:spPr>
        <p:txBody>
          <a:bodyPr>
            <a:noAutofit/>
          </a:bodyPr>
          <a:lstStyle/>
          <a:p>
            <a:r>
              <a:rPr lang="en-AU" sz="1600" b="0" dirty="0"/>
              <a:t>The pattern of funding to each CSO category and the percentage of</a:t>
            </a:r>
          </a:p>
          <a:p>
            <a:r>
              <a:rPr lang="en-AU" sz="1600" b="0" dirty="0"/>
              <a:t>proportional funding from the NHMRC in 2003−2005, 2006−2008 and</a:t>
            </a:r>
          </a:p>
          <a:p>
            <a:r>
              <a:rPr lang="en-AU" sz="1600" b="0" dirty="0"/>
              <a:t>2009−2011</a:t>
            </a:r>
            <a:endParaRPr lang="en-AU" sz="1500" dirty="0"/>
          </a:p>
        </p:txBody>
      </p:sp>
      <p:pic>
        <p:nvPicPr>
          <p:cNvPr id="2050" name="Picture 2" descr="U:\_CA-Legacy-U-Drive\Paul Docs\Figure 5.3.png"/>
          <p:cNvPicPr>
            <a:picLocks noChangeAspect="1" noChangeArrowheads="1"/>
          </p:cNvPicPr>
          <p:nvPr/>
        </p:nvPicPr>
        <p:blipFill rotWithShape="1">
          <a:blip r:embed="rId3">
            <a:extLst>
              <a:ext uri="{28A0092B-C50C-407E-A947-70E740481C1C}">
                <a14:useLocalDpi xmlns:a14="http://schemas.microsoft.com/office/drawing/2010/main" val="0"/>
              </a:ext>
            </a:extLst>
          </a:blip>
          <a:srcRect l="22325" t="22626" r="26612" b="24763"/>
          <a:stretch/>
        </p:blipFill>
        <p:spPr bwMode="auto">
          <a:xfrm>
            <a:off x="1556240" y="1844824"/>
            <a:ext cx="6040096" cy="440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15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Table 5.3</a:t>
            </a:r>
            <a:endParaRPr lang="en-AU" sz="2000" dirty="0"/>
          </a:p>
        </p:txBody>
      </p:sp>
      <p:sp>
        <p:nvSpPr>
          <p:cNvPr id="3" name="Text Placeholder 2"/>
          <p:cNvSpPr>
            <a:spLocks noGrp="1"/>
          </p:cNvSpPr>
          <p:nvPr>
            <p:ph type="body" sz="quarter" idx="12"/>
          </p:nvPr>
        </p:nvSpPr>
        <p:spPr>
          <a:xfrm>
            <a:off x="1403648" y="978496"/>
            <a:ext cx="6408712" cy="578296"/>
          </a:xfrm>
        </p:spPr>
        <p:txBody>
          <a:bodyPr>
            <a:noAutofit/>
          </a:bodyPr>
          <a:lstStyle/>
          <a:p>
            <a:r>
              <a:rPr lang="en-AU" sz="1600" b="0" dirty="0"/>
              <a:t>Direct funding to and number of research projects and research </a:t>
            </a:r>
            <a:r>
              <a:rPr lang="en-AU" sz="1600" b="0" dirty="0" smtClean="0"/>
              <a:t>programs funded </a:t>
            </a:r>
            <a:r>
              <a:rPr lang="en-AU" sz="1600" b="0" dirty="0"/>
              <a:t>by the NHMRC in 2003−2005, 2006−2008 and 2009−2011</a:t>
            </a:r>
            <a:endParaRPr lang="en-AU" sz="1500" dirty="0"/>
          </a:p>
        </p:txBody>
      </p:sp>
      <p:pic>
        <p:nvPicPr>
          <p:cNvPr id="4098" name="Picture 2" descr="C:\Users\pjackson\AppData\Local\Microsoft\Windows\Temporary Internet Files\Content.Outlook\D3S8OB8X\Table 5 3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556791"/>
            <a:ext cx="5760640" cy="46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895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Figure 5.4</a:t>
            </a:r>
            <a:endParaRPr lang="en-AU" sz="2000" dirty="0"/>
          </a:p>
        </p:txBody>
      </p:sp>
      <p:sp>
        <p:nvSpPr>
          <p:cNvPr id="3" name="Text Placeholder 2"/>
          <p:cNvSpPr>
            <a:spLocks noGrp="1"/>
          </p:cNvSpPr>
          <p:nvPr>
            <p:ph type="body" sz="quarter" idx="12"/>
          </p:nvPr>
        </p:nvSpPr>
        <p:spPr>
          <a:xfrm>
            <a:off x="1403647" y="1050504"/>
            <a:ext cx="6264697" cy="578296"/>
          </a:xfrm>
        </p:spPr>
        <p:txBody>
          <a:bodyPr>
            <a:noAutofit/>
          </a:bodyPr>
          <a:lstStyle/>
          <a:p>
            <a:r>
              <a:rPr lang="en-AU" sz="1600" b="0" dirty="0"/>
              <a:t>The pattern of funding to each CSO category and the </a:t>
            </a:r>
            <a:r>
              <a:rPr lang="en-AU" sz="1600" b="0" dirty="0" smtClean="0"/>
              <a:t>percentage of </a:t>
            </a:r>
            <a:r>
              <a:rPr lang="en-AU" sz="1600" b="0" dirty="0"/>
              <a:t>proportional funding from other (non-NHMRC) funding sources </a:t>
            </a:r>
            <a:r>
              <a:rPr lang="en-AU" sz="1600" b="0" dirty="0" smtClean="0"/>
              <a:t>in 2003− 2005</a:t>
            </a:r>
            <a:r>
              <a:rPr lang="en-AU" sz="1600" b="0" dirty="0"/>
              <a:t>, 2006−2008 and 2009−2011</a:t>
            </a:r>
            <a:endParaRPr lang="en-AU" sz="1500" dirty="0"/>
          </a:p>
        </p:txBody>
      </p:sp>
      <p:pic>
        <p:nvPicPr>
          <p:cNvPr id="3074" name="Picture 2" descr="U:\_CA-Legacy-U-Drive\Paul Docs\Figure 5.4.png"/>
          <p:cNvPicPr>
            <a:picLocks noChangeAspect="1" noChangeArrowheads="1"/>
          </p:cNvPicPr>
          <p:nvPr/>
        </p:nvPicPr>
        <p:blipFill rotWithShape="1">
          <a:blip r:embed="rId3">
            <a:extLst>
              <a:ext uri="{28A0092B-C50C-407E-A947-70E740481C1C}">
                <a14:useLocalDpi xmlns:a14="http://schemas.microsoft.com/office/drawing/2010/main" val="0"/>
              </a:ext>
            </a:extLst>
          </a:blip>
          <a:srcRect l="22791" t="23119" r="26396" b="26078"/>
          <a:stretch/>
        </p:blipFill>
        <p:spPr bwMode="auto">
          <a:xfrm>
            <a:off x="1475655" y="1988840"/>
            <a:ext cx="6192689" cy="437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56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Table 5.4</a:t>
            </a:r>
            <a:endParaRPr lang="en-AU" sz="2000" dirty="0"/>
          </a:p>
        </p:txBody>
      </p:sp>
      <p:sp>
        <p:nvSpPr>
          <p:cNvPr id="3" name="Text Placeholder 2"/>
          <p:cNvSpPr>
            <a:spLocks noGrp="1"/>
          </p:cNvSpPr>
          <p:nvPr>
            <p:ph type="body" sz="quarter" idx="12"/>
          </p:nvPr>
        </p:nvSpPr>
        <p:spPr>
          <a:xfrm>
            <a:off x="1547664" y="1050504"/>
            <a:ext cx="6192688" cy="578296"/>
          </a:xfrm>
        </p:spPr>
        <p:txBody>
          <a:bodyPr>
            <a:noAutofit/>
          </a:bodyPr>
          <a:lstStyle/>
          <a:p>
            <a:r>
              <a:rPr lang="en-AU" sz="1600" b="0" dirty="0"/>
              <a:t>Direct funding to and number of research projects and research programs </a:t>
            </a:r>
            <a:r>
              <a:rPr lang="en-AU" sz="1600" b="0" dirty="0" smtClean="0"/>
              <a:t>in each </a:t>
            </a:r>
            <a:r>
              <a:rPr lang="en-AU" sz="1600" b="0" dirty="0"/>
              <a:t>CSO category funded by other (non-NHMRC) sources in 2003−</a:t>
            </a:r>
            <a:r>
              <a:rPr lang="en-AU" sz="1600" b="0" dirty="0" smtClean="0"/>
              <a:t>2005, 2006</a:t>
            </a:r>
            <a:r>
              <a:rPr lang="en-AU" sz="1600" b="0" dirty="0"/>
              <a:t>−2008 and 2009−2011</a:t>
            </a:r>
            <a:endParaRPr lang="en-AU" sz="1500" dirty="0"/>
          </a:p>
        </p:txBody>
      </p:sp>
      <p:pic>
        <p:nvPicPr>
          <p:cNvPr id="5122" name="Picture 2" descr="C:\Users\pjackson\AppData\Local\Microsoft\Windows\Temporary Internet Files\Content.Outlook\D3S8OB8X\Table 5 4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156" y="1844824"/>
            <a:ext cx="568216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747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4262" y="476672"/>
            <a:ext cx="4895850" cy="722312"/>
          </a:xfrm>
        </p:spPr>
        <p:txBody>
          <a:bodyPr>
            <a:normAutofit/>
          </a:bodyPr>
          <a:lstStyle/>
          <a:p>
            <a:r>
              <a:rPr lang="en-AU" sz="2000" dirty="0" smtClean="0"/>
              <a:t>Figure 5.5</a:t>
            </a:r>
            <a:endParaRPr lang="en-AU" sz="2000" dirty="0"/>
          </a:p>
        </p:txBody>
      </p:sp>
      <p:sp>
        <p:nvSpPr>
          <p:cNvPr id="3" name="Text Placeholder 2"/>
          <p:cNvSpPr>
            <a:spLocks noGrp="1"/>
          </p:cNvSpPr>
          <p:nvPr>
            <p:ph type="body" sz="quarter" idx="12"/>
          </p:nvPr>
        </p:nvSpPr>
        <p:spPr>
          <a:xfrm>
            <a:off x="683568" y="906488"/>
            <a:ext cx="7056784" cy="578296"/>
          </a:xfrm>
        </p:spPr>
        <p:txBody>
          <a:bodyPr>
            <a:noAutofit/>
          </a:bodyPr>
          <a:lstStyle/>
          <a:p>
            <a:r>
              <a:rPr lang="en-AU" sz="1600" b="0" dirty="0"/>
              <a:t>Pattern of direct funding to CSO sub-categories in 2003−</a:t>
            </a:r>
            <a:r>
              <a:rPr lang="en-AU" sz="1600" b="0" dirty="0" smtClean="0"/>
              <a:t>2005, 2006</a:t>
            </a:r>
            <a:r>
              <a:rPr lang="en-AU" sz="1600" b="0" dirty="0"/>
              <a:t>−</a:t>
            </a:r>
            <a:r>
              <a:rPr lang="en-AU" sz="1600" b="0" dirty="0" smtClean="0"/>
              <a:t>2008 and </a:t>
            </a:r>
            <a:r>
              <a:rPr lang="en-AU" sz="1600" b="0" dirty="0"/>
              <a:t>2009−2011</a:t>
            </a:r>
            <a:endParaRPr lang="en-AU" sz="1500" dirty="0"/>
          </a:p>
        </p:txBody>
      </p:sp>
      <p:pic>
        <p:nvPicPr>
          <p:cNvPr id="4098" name="Picture 2" descr="U:\_CA-Legacy-U-Drive\Paul Docs\Figure 5.5 NEW 3x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99" y="1560527"/>
            <a:ext cx="6933145" cy="490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45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48358" y="476672"/>
            <a:ext cx="4895850" cy="722312"/>
          </a:xfrm>
        </p:spPr>
        <p:txBody>
          <a:bodyPr>
            <a:normAutofit/>
          </a:bodyPr>
          <a:lstStyle/>
          <a:p>
            <a:r>
              <a:rPr lang="en-AU" sz="2000" dirty="0" smtClean="0"/>
              <a:t>Figure 6.1</a:t>
            </a:r>
            <a:endParaRPr lang="en-AU" sz="2000" dirty="0"/>
          </a:p>
        </p:txBody>
      </p:sp>
      <p:sp>
        <p:nvSpPr>
          <p:cNvPr id="3" name="Text Placeholder 2"/>
          <p:cNvSpPr>
            <a:spLocks noGrp="1"/>
          </p:cNvSpPr>
          <p:nvPr>
            <p:ph type="body" sz="quarter" idx="12"/>
          </p:nvPr>
        </p:nvSpPr>
        <p:spPr>
          <a:xfrm>
            <a:off x="1619672" y="908720"/>
            <a:ext cx="6192688" cy="720080"/>
          </a:xfrm>
        </p:spPr>
        <p:txBody>
          <a:bodyPr>
            <a:noAutofit/>
          </a:bodyPr>
          <a:lstStyle/>
          <a:p>
            <a:r>
              <a:rPr lang="en-AU" sz="1600" b="0" dirty="0"/>
              <a:t>Proportional distribution of direct funding to Not tumour </a:t>
            </a:r>
            <a:r>
              <a:rPr lang="en-AU" sz="1600" b="0" dirty="0" smtClean="0"/>
              <a:t>stream-specific, Single </a:t>
            </a:r>
            <a:r>
              <a:rPr lang="en-AU" sz="1600" b="0" dirty="0"/>
              <a:t>stream, or Multiple stream research categories in 2003−</a:t>
            </a:r>
            <a:r>
              <a:rPr lang="en-AU" sz="1600" b="0" dirty="0" smtClean="0"/>
              <a:t>2005, 2006</a:t>
            </a:r>
            <a:r>
              <a:rPr lang="en-AU" sz="1600" b="0" dirty="0"/>
              <a:t>−2008 and 2009−2011</a:t>
            </a:r>
            <a:endParaRPr lang="en-AU" sz="1500" dirty="0"/>
          </a:p>
        </p:txBody>
      </p:sp>
      <p:pic>
        <p:nvPicPr>
          <p:cNvPr id="5122" name="Picture 2" descr="U:\_CA-Legacy-U-Drive\Paul Docs\Figure 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638" y="1947627"/>
            <a:ext cx="5088642" cy="4361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76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Table 6.1</a:t>
            </a:r>
            <a:endParaRPr lang="en-AU" sz="2000" dirty="0"/>
          </a:p>
        </p:txBody>
      </p:sp>
      <p:sp>
        <p:nvSpPr>
          <p:cNvPr id="3" name="Text Placeholder 2"/>
          <p:cNvSpPr>
            <a:spLocks noGrp="1"/>
          </p:cNvSpPr>
          <p:nvPr>
            <p:ph type="body" sz="quarter" idx="12"/>
          </p:nvPr>
        </p:nvSpPr>
        <p:spPr>
          <a:xfrm>
            <a:off x="1475656" y="980728"/>
            <a:ext cx="6192688" cy="720080"/>
          </a:xfrm>
        </p:spPr>
        <p:txBody>
          <a:bodyPr>
            <a:noAutofit/>
          </a:bodyPr>
          <a:lstStyle/>
          <a:p>
            <a:r>
              <a:rPr lang="en-AU" sz="1600" b="0" dirty="0"/>
              <a:t>Direct funding to and number of research projects and research </a:t>
            </a:r>
            <a:r>
              <a:rPr lang="en-AU" sz="1600" b="0" dirty="0" smtClean="0"/>
              <a:t>programs in </a:t>
            </a:r>
            <a:r>
              <a:rPr lang="en-AU" sz="1600" b="0" dirty="0"/>
              <a:t>Not tumour stream-specific, Single stream or Multiple streams </a:t>
            </a:r>
            <a:r>
              <a:rPr lang="en-AU" sz="1600" b="0" dirty="0" smtClean="0"/>
              <a:t>research in </a:t>
            </a:r>
            <a:r>
              <a:rPr lang="en-AU" sz="1600" b="0" dirty="0"/>
              <a:t>2003–2005, 2006−2008 and 2009–2011</a:t>
            </a:r>
            <a:endParaRPr lang="en-AU" sz="1500" dirty="0"/>
          </a:p>
        </p:txBody>
      </p:sp>
      <p:pic>
        <p:nvPicPr>
          <p:cNvPr id="16386" name="Picture 2" descr="U:\_CA-Legacy-U-Drive\Paul Docs\Table 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737" y="2039544"/>
            <a:ext cx="6407615" cy="326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827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AU" dirty="0" smtClean="0"/>
              <a:t>Copyright Conditions</a:t>
            </a:r>
            <a:endParaRPr lang="en-AU" dirty="0"/>
          </a:p>
        </p:txBody>
      </p:sp>
      <p:sp>
        <p:nvSpPr>
          <p:cNvPr id="7" name="Rectangle 6"/>
          <p:cNvSpPr/>
          <p:nvPr/>
        </p:nvSpPr>
        <p:spPr>
          <a:xfrm>
            <a:off x="541533" y="1628800"/>
            <a:ext cx="7776864" cy="4801314"/>
          </a:xfrm>
          <a:prstGeom prst="rect">
            <a:avLst/>
          </a:prstGeom>
        </p:spPr>
        <p:txBody>
          <a:bodyPr wrap="square">
            <a:spAutoFit/>
          </a:bodyPr>
          <a:lstStyle/>
          <a:p>
            <a:endParaRPr lang="en-AU" dirty="0"/>
          </a:p>
          <a:p>
            <a:r>
              <a:rPr lang="en-AU" dirty="0"/>
              <a:t>© Cancer Australia 2013</a:t>
            </a:r>
          </a:p>
          <a:p>
            <a:endParaRPr lang="en-AU" dirty="0"/>
          </a:p>
          <a:p>
            <a:r>
              <a:rPr lang="en-AU" dirty="0"/>
              <a:t>This work is copyright. You may reproduce the whole or part of this work in unaltered form for your own personal use or, if you are part of an organisation, for internal use within your organisation, but only if you or your organisation do not use the reproduction for any commercial purpose and retain this copyright notice and all disclaimer notices as part of that reproduction. Apart from rights to use as permitted by the Copyright Act 1968 or allowed by this copyright notice, all other rights are reserved and you are not allowed to reproduce the whole or any part of this work in any way (electronic or otherwise) without first being given the specific written permission from Cancer Australia to do so. Requests and inquiries concerning reproduction and rights are to be sent to the Publications and Copyright contact officer, Cancer Australia, Locked Bag 3, Strawberry Hills NSW 2012.</a:t>
            </a:r>
          </a:p>
          <a:p>
            <a:endParaRPr lang="en-AU" dirty="0"/>
          </a:p>
          <a:p>
            <a:endParaRPr lang="en-AU" dirty="0"/>
          </a:p>
        </p:txBody>
      </p:sp>
    </p:spTree>
    <p:extLst>
      <p:ext uri="{BB962C8B-B14F-4D97-AF65-F5344CB8AC3E}">
        <p14:creationId xmlns:p14="http://schemas.microsoft.com/office/powerpoint/2010/main" val="3119072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Figure 6.2A</a:t>
            </a:r>
            <a:endParaRPr lang="en-AU" sz="2000" dirty="0"/>
          </a:p>
        </p:txBody>
      </p:sp>
      <p:sp>
        <p:nvSpPr>
          <p:cNvPr id="3" name="Text Placeholder 2"/>
          <p:cNvSpPr>
            <a:spLocks noGrp="1"/>
          </p:cNvSpPr>
          <p:nvPr>
            <p:ph type="body" sz="quarter" idx="12"/>
          </p:nvPr>
        </p:nvSpPr>
        <p:spPr>
          <a:xfrm>
            <a:off x="1403648" y="908720"/>
            <a:ext cx="6192688" cy="720080"/>
          </a:xfrm>
        </p:spPr>
        <p:txBody>
          <a:bodyPr>
            <a:noAutofit/>
          </a:bodyPr>
          <a:lstStyle/>
          <a:p>
            <a:r>
              <a:rPr lang="en-AU" sz="1600" b="0" dirty="0"/>
              <a:t>The pattern of funding to each CSO category for research that was not</a:t>
            </a:r>
          </a:p>
          <a:p>
            <a:r>
              <a:rPr lang="en-AU" sz="1600" b="0" dirty="0"/>
              <a:t>tumour stream-specific in 2003−2005, 2006−2008 and 2009−2011</a:t>
            </a:r>
            <a:endParaRPr lang="en-AU" sz="1500" dirty="0"/>
          </a:p>
        </p:txBody>
      </p:sp>
      <p:pic>
        <p:nvPicPr>
          <p:cNvPr id="5122" name="Picture 2" descr="U:\_CA-Legacy-U-Drive\Paul Docs\Figure 6.2a.png"/>
          <p:cNvPicPr>
            <a:picLocks noChangeAspect="1" noChangeArrowheads="1"/>
          </p:cNvPicPr>
          <p:nvPr/>
        </p:nvPicPr>
        <p:blipFill rotWithShape="1">
          <a:blip r:embed="rId3">
            <a:extLst>
              <a:ext uri="{28A0092B-C50C-407E-A947-70E740481C1C}">
                <a14:useLocalDpi xmlns:a14="http://schemas.microsoft.com/office/drawing/2010/main" val="0"/>
              </a:ext>
            </a:extLst>
          </a:blip>
          <a:srcRect l="21512" t="18515" r="27093" b="25585"/>
          <a:stretch/>
        </p:blipFill>
        <p:spPr bwMode="auto">
          <a:xfrm>
            <a:off x="1547664" y="1628800"/>
            <a:ext cx="6084678" cy="468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221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Figure 6.2B</a:t>
            </a:r>
            <a:endParaRPr lang="en-AU" sz="2000" dirty="0"/>
          </a:p>
        </p:txBody>
      </p:sp>
      <p:sp>
        <p:nvSpPr>
          <p:cNvPr id="3" name="Text Placeholder 2"/>
          <p:cNvSpPr>
            <a:spLocks noGrp="1"/>
          </p:cNvSpPr>
          <p:nvPr>
            <p:ph type="body" sz="quarter" idx="12"/>
          </p:nvPr>
        </p:nvSpPr>
        <p:spPr>
          <a:xfrm>
            <a:off x="1403648" y="908720"/>
            <a:ext cx="6192688" cy="720080"/>
          </a:xfrm>
        </p:spPr>
        <p:txBody>
          <a:bodyPr>
            <a:noAutofit/>
          </a:bodyPr>
          <a:lstStyle/>
          <a:p>
            <a:r>
              <a:rPr lang="en-AU" sz="1600" b="0" dirty="0"/>
              <a:t>The pattern of funding to each CSO category for research that was not</a:t>
            </a:r>
          </a:p>
          <a:p>
            <a:r>
              <a:rPr lang="en-AU" sz="1600" b="0" dirty="0"/>
              <a:t>tumour stream-specific in 2003−2005, 2006−2008 and 2009−2011</a:t>
            </a:r>
            <a:endParaRPr lang="en-AU" sz="1500" dirty="0"/>
          </a:p>
        </p:txBody>
      </p:sp>
      <p:pic>
        <p:nvPicPr>
          <p:cNvPr id="6" name="Picture 2" descr="U:\_CA-Legacy-U-Drive\Paul Docs\Figure 6.2b.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72" t="20082" r="26628" b="25585"/>
          <a:stretch/>
        </p:blipFill>
        <p:spPr bwMode="auto">
          <a:xfrm>
            <a:off x="1443150" y="1628799"/>
            <a:ext cx="6297202" cy="468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15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4382" y="476672"/>
            <a:ext cx="4895850" cy="722312"/>
          </a:xfrm>
        </p:spPr>
        <p:txBody>
          <a:bodyPr>
            <a:normAutofit/>
          </a:bodyPr>
          <a:lstStyle/>
          <a:p>
            <a:r>
              <a:rPr lang="en-AU" sz="2000" dirty="0" smtClean="0"/>
              <a:t>Table 6.2</a:t>
            </a:r>
            <a:endParaRPr lang="en-AU" sz="2000" dirty="0"/>
          </a:p>
        </p:txBody>
      </p:sp>
      <p:sp>
        <p:nvSpPr>
          <p:cNvPr id="3" name="Text Placeholder 2"/>
          <p:cNvSpPr>
            <a:spLocks noGrp="1"/>
          </p:cNvSpPr>
          <p:nvPr>
            <p:ph type="body" sz="quarter" idx="12"/>
          </p:nvPr>
        </p:nvSpPr>
        <p:spPr>
          <a:xfrm>
            <a:off x="1835696" y="908720"/>
            <a:ext cx="6192688" cy="720080"/>
          </a:xfrm>
        </p:spPr>
        <p:txBody>
          <a:bodyPr>
            <a:noAutofit/>
          </a:bodyPr>
          <a:lstStyle/>
          <a:p>
            <a:r>
              <a:rPr lang="en-AU" sz="1600" b="0" dirty="0"/>
              <a:t>Direct funding to and number of research projects and research </a:t>
            </a:r>
            <a:r>
              <a:rPr lang="en-AU" sz="1600" b="0" dirty="0" smtClean="0"/>
              <a:t>programs in </a:t>
            </a:r>
            <a:r>
              <a:rPr lang="en-AU" sz="1600" b="0" dirty="0"/>
              <a:t>each CSO category for research that was not tumour stream-specific </a:t>
            </a:r>
            <a:r>
              <a:rPr lang="en-AU" sz="1600" b="0" dirty="0" smtClean="0"/>
              <a:t>in 2003–2005</a:t>
            </a:r>
            <a:r>
              <a:rPr lang="en-AU" sz="1600" b="0" dirty="0"/>
              <a:t>, 2006–2008 and 2009–2011</a:t>
            </a:r>
            <a:endParaRPr lang="en-AU" sz="1500" dirty="0"/>
          </a:p>
        </p:txBody>
      </p:sp>
      <p:pic>
        <p:nvPicPr>
          <p:cNvPr id="6146" name="Picture 2" descr="C:\Users\pjackson\AppData\Local\Microsoft\Windows\Temporary Internet Files\Content.Outlook\D3S8OB8X\Table 6 2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063" y="1773305"/>
            <a:ext cx="4322177" cy="475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659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Figure 6.3A</a:t>
            </a:r>
            <a:endParaRPr lang="en-AU" sz="2000" dirty="0"/>
          </a:p>
        </p:txBody>
      </p:sp>
      <p:sp>
        <p:nvSpPr>
          <p:cNvPr id="3" name="Text Placeholder 2"/>
          <p:cNvSpPr>
            <a:spLocks noGrp="1"/>
          </p:cNvSpPr>
          <p:nvPr>
            <p:ph type="body" sz="quarter" idx="12"/>
          </p:nvPr>
        </p:nvSpPr>
        <p:spPr>
          <a:xfrm>
            <a:off x="1403648" y="908720"/>
            <a:ext cx="6408712" cy="720080"/>
          </a:xfrm>
        </p:spPr>
        <p:txBody>
          <a:bodyPr>
            <a:noAutofit/>
          </a:bodyPr>
          <a:lstStyle/>
          <a:p>
            <a:r>
              <a:rPr lang="en-AU" sz="1600" b="0" dirty="0"/>
              <a:t>The pattern of funding to each CSO category for cancer research </a:t>
            </a:r>
            <a:r>
              <a:rPr lang="en-AU" sz="1600" b="0" dirty="0" smtClean="0"/>
              <a:t>that was specific </a:t>
            </a:r>
            <a:r>
              <a:rPr lang="en-AU" sz="1600" b="0" dirty="0"/>
              <a:t>to a tumour stream(s) in 2003−2005, 2006−2008 and 2009−2011</a:t>
            </a:r>
            <a:endParaRPr lang="en-AU" sz="1500" dirty="0"/>
          </a:p>
        </p:txBody>
      </p:sp>
      <p:pic>
        <p:nvPicPr>
          <p:cNvPr id="7170" name="Picture 2" descr="U:\_CA-Legacy-U-Drive\Paul Docs\Figure 6.3a.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44" t="19502" r="26395" b="25092"/>
          <a:stretch/>
        </p:blipFill>
        <p:spPr bwMode="auto">
          <a:xfrm>
            <a:off x="1403648" y="1700808"/>
            <a:ext cx="6336704" cy="478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0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2334" y="476672"/>
            <a:ext cx="4895850" cy="722312"/>
          </a:xfrm>
        </p:spPr>
        <p:txBody>
          <a:bodyPr>
            <a:normAutofit/>
          </a:bodyPr>
          <a:lstStyle/>
          <a:p>
            <a:r>
              <a:rPr lang="en-AU" sz="2000" dirty="0" smtClean="0"/>
              <a:t>Figure 6.3B</a:t>
            </a:r>
            <a:endParaRPr lang="en-AU" sz="2000" dirty="0"/>
          </a:p>
        </p:txBody>
      </p:sp>
      <p:sp>
        <p:nvSpPr>
          <p:cNvPr id="3" name="Text Placeholder 2"/>
          <p:cNvSpPr>
            <a:spLocks noGrp="1"/>
          </p:cNvSpPr>
          <p:nvPr>
            <p:ph type="body" sz="quarter" idx="12"/>
          </p:nvPr>
        </p:nvSpPr>
        <p:spPr>
          <a:xfrm>
            <a:off x="1331640" y="908720"/>
            <a:ext cx="6408712" cy="720080"/>
          </a:xfrm>
        </p:spPr>
        <p:txBody>
          <a:bodyPr>
            <a:noAutofit/>
          </a:bodyPr>
          <a:lstStyle/>
          <a:p>
            <a:r>
              <a:rPr lang="en-AU" sz="1600" b="0" dirty="0"/>
              <a:t>The pattern of funding to each CSO category for cancer research </a:t>
            </a:r>
            <a:r>
              <a:rPr lang="en-AU" sz="1600" b="0" dirty="0" smtClean="0"/>
              <a:t>that was specific </a:t>
            </a:r>
            <a:r>
              <a:rPr lang="en-AU" sz="1600" b="0" dirty="0"/>
              <a:t>to a tumour stream(s) in 2003−2005, 2006−2008 and 2009−2011</a:t>
            </a:r>
            <a:endParaRPr lang="en-AU" sz="1500" dirty="0"/>
          </a:p>
        </p:txBody>
      </p:sp>
      <p:pic>
        <p:nvPicPr>
          <p:cNvPr id="8194" name="Picture 2" descr="U:\_CA-Legacy-U-Drive\Paul Docs\Figure 6.3b.png"/>
          <p:cNvPicPr>
            <a:picLocks noChangeAspect="1" noChangeArrowheads="1"/>
          </p:cNvPicPr>
          <p:nvPr/>
        </p:nvPicPr>
        <p:blipFill rotWithShape="1">
          <a:blip r:embed="rId3">
            <a:extLst>
              <a:ext uri="{28A0092B-C50C-407E-A947-70E740481C1C}">
                <a14:useLocalDpi xmlns:a14="http://schemas.microsoft.com/office/drawing/2010/main" val="0"/>
              </a:ext>
            </a:extLst>
          </a:blip>
          <a:srcRect l="21860" t="20489" r="26279" b="25256"/>
          <a:stretch/>
        </p:blipFill>
        <p:spPr bwMode="auto">
          <a:xfrm>
            <a:off x="1403648" y="1700807"/>
            <a:ext cx="6373441" cy="471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91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0366" y="476672"/>
            <a:ext cx="4895850" cy="722312"/>
          </a:xfrm>
        </p:spPr>
        <p:txBody>
          <a:bodyPr>
            <a:normAutofit/>
          </a:bodyPr>
          <a:lstStyle/>
          <a:p>
            <a:r>
              <a:rPr lang="en-AU" sz="2000" dirty="0" smtClean="0"/>
              <a:t>Table 6.3</a:t>
            </a:r>
            <a:endParaRPr lang="en-AU" sz="2000" dirty="0"/>
          </a:p>
        </p:txBody>
      </p:sp>
      <p:sp>
        <p:nvSpPr>
          <p:cNvPr id="3" name="Text Placeholder 2"/>
          <p:cNvSpPr>
            <a:spLocks noGrp="1"/>
          </p:cNvSpPr>
          <p:nvPr>
            <p:ph type="body" sz="quarter" idx="12"/>
          </p:nvPr>
        </p:nvSpPr>
        <p:spPr>
          <a:xfrm>
            <a:off x="1619672" y="980728"/>
            <a:ext cx="6192688" cy="720080"/>
          </a:xfrm>
        </p:spPr>
        <p:txBody>
          <a:bodyPr>
            <a:noAutofit/>
          </a:bodyPr>
          <a:lstStyle/>
          <a:p>
            <a:r>
              <a:rPr lang="en-AU" sz="1600" b="0" dirty="0"/>
              <a:t>Direct funding to and number of research projects and research programs </a:t>
            </a:r>
            <a:r>
              <a:rPr lang="en-AU" sz="1600" b="0" dirty="0" smtClean="0"/>
              <a:t>in each </a:t>
            </a:r>
            <a:r>
              <a:rPr lang="en-AU" sz="1600" b="0" dirty="0"/>
              <a:t>CSO category for research that was specific to single or multiple </a:t>
            </a:r>
            <a:r>
              <a:rPr lang="en-AU" sz="1600" b="0" dirty="0" smtClean="0"/>
              <a:t>tumour stream(s</a:t>
            </a:r>
            <a:r>
              <a:rPr lang="en-AU" sz="1600" b="0" dirty="0"/>
              <a:t>) in 2003−2005, 2006−2008 and 2009−2011</a:t>
            </a:r>
            <a:endParaRPr lang="en-AU" sz="1500" dirty="0"/>
          </a:p>
        </p:txBody>
      </p:sp>
      <p:pic>
        <p:nvPicPr>
          <p:cNvPr id="7170" name="Picture 2" descr="C:\Users\pjackson\AppData\Local\Microsoft\Windows\Temporary Internet Files\Content.Outlook\D3S8OB8X\Table 6 3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679" y="1811245"/>
            <a:ext cx="4216553" cy="493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144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Figure 7.1</a:t>
            </a:r>
            <a:endParaRPr lang="en-AU" sz="2000" dirty="0"/>
          </a:p>
        </p:txBody>
      </p:sp>
      <p:sp>
        <p:nvSpPr>
          <p:cNvPr id="3" name="Text Placeholder 2"/>
          <p:cNvSpPr>
            <a:spLocks noGrp="1"/>
          </p:cNvSpPr>
          <p:nvPr>
            <p:ph type="body" sz="quarter" idx="12"/>
          </p:nvPr>
        </p:nvSpPr>
        <p:spPr>
          <a:xfrm>
            <a:off x="1475656" y="836712"/>
            <a:ext cx="6192688" cy="720080"/>
          </a:xfrm>
        </p:spPr>
        <p:txBody>
          <a:bodyPr>
            <a:noAutofit/>
          </a:bodyPr>
          <a:lstStyle/>
          <a:p>
            <a:r>
              <a:rPr lang="en-AU" sz="1600" b="0" dirty="0"/>
              <a:t>Proportional funding to single tumour stream cancer research projects </a:t>
            </a:r>
            <a:r>
              <a:rPr lang="en-AU" sz="1600" b="0" dirty="0" smtClean="0"/>
              <a:t>and research </a:t>
            </a:r>
            <a:r>
              <a:rPr lang="en-AU" sz="1600" b="0" dirty="0"/>
              <a:t>programs in 2003–2005, 2006–2008 and 2009–2011</a:t>
            </a:r>
            <a:endParaRPr lang="en-AU" sz="1500" dirty="0"/>
          </a:p>
        </p:txBody>
      </p:sp>
      <p:pic>
        <p:nvPicPr>
          <p:cNvPr id="6146" name="Picture 2" descr="U:\_CA-Legacy-U-Drive\Paul Docs\Figure 7.1 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468" y="1628800"/>
            <a:ext cx="5570844" cy="498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70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Table 7.1</a:t>
            </a:r>
            <a:endParaRPr lang="en-AU" sz="2000" dirty="0"/>
          </a:p>
        </p:txBody>
      </p:sp>
      <p:sp>
        <p:nvSpPr>
          <p:cNvPr id="3" name="Text Placeholder 2"/>
          <p:cNvSpPr>
            <a:spLocks noGrp="1"/>
          </p:cNvSpPr>
          <p:nvPr>
            <p:ph type="body" sz="quarter" idx="12"/>
          </p:nvPr>
        </p:nvSpPr>
        <p:spPr>
          <a:xfrm>
            <a:off x="1547664" y="836712"/>
            <a:ext cx="6192688" cy="720080"/>
          </a:xfrm>
        </p:spPr>
        <p:txBody>
          <a:bodyPr>
            <a:noAutofit/>
          </a:bodyPr>
          <a:lstStyle/>
          <a:p>
            <a:r>
              <a:rPr lang="en-AU" sz="1600" b="0" dirty="0"/>
              <a:t>Proportional funding to single tumour stream cancer research projects </a:t>
            </a:r>
            <a:r>
              <a:rPr lang="en-AU" sz="1600" b="0" dirty="0" smtClean="0"/>
              <a:t>and research </a:t>
            </a:r>
            <a:r>
              <a:rPr lang="en-AU" sz="1600" b="0" dirty="0"/>
              <a:t>programs in 2003–2005, 2006–2008 and 2009–2011</a:t>
            </a:r>
            <a:endParaRPr lang="en-AU" sz="1500" dirty="0"/>
          </a:p>
        </p:txBody>
      </p:sp>
      <p:pic>
        <p:nvPicPr>
          <p:cNvPr id="17410" name="Picture 2" descr="U:\_CA-Legacy-U-Drive\Paul Docs\Table 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453" y="1542341"/>
            <a:ext cx="3748755" cy="4910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398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0366" y="476672"/>
            <a:ext cx="4895850" cy="722312"/>
          </a:xfrm>
        </p:spPr>
        <p:txBody>
          <a:bodyPr>
            <a:normAutofit/>
          </a:bodyPr>
          <a:lstStyle/>
          <a:p>
            <a:r>
              <a:rPr lang="en-AU" sz="2000" dirty="0" smtClean="0"/>
              <a:t>Figure 7.2</a:t>
            </a:r>
            <a:endParaRPr lang="en-AU" sz="2000" dirty="0"/>
          </a:p>
        </p:txBody>
      </p:sp>
      <p:sp>
        <p:nvSpPr>
          <p:cNvPr id="3" name="Text Placeholder 2"/>
          <p:cNvSpPr>
            <a:spLocks noGrp="1"/>
          </p:cNvSpPr>
          <p:nvPr>
            <p:ph type="body" sz="quarter" idx="12"/>
          </p:nvPr>
        </p:nvSpPr>
        <p:spPr>
          <a:xfrm>
            <a:off x="1619672" y="836712"/>
            <a:ext cx="6192688" cy="720080"/>
          </a:xfrm>
        </p:spPr>
        <p:txBody>
          <a:bodyPr>
            <a:noAutofit/>
          </a:bodyPr>
          <a:lstStyle/>
          <a:p>
            <a:r>
              <a:rPr lang="en-AU" sz="1600" b="0" dirty="0"/>
              <a:t>Tumour stream combinations in multiple tumour stream research projects </a:t>
            </a:r>
            <a:r>
              <a:rPr lang="en-AU" sz="1600" b="0" dirty="0" smtClean="0"/>
              <a:t>and research </a:t>
            </a:r>
            <a:r>
              <a:rPr lang="en-AU" sz="1600" b="0" dirty="0"/>
              <a:t>programs in the period 2006 to 2011</a:t>
            </a:r>
            <a:endParaRPr lang="en-AU" sz="1500" dirty="0"/>
          </a:p>
        </p:txBody>
      </p:sp>
      <p:pic>
        <p:nvPicPr>
          <p:cNvPr id="7170" name="Picture 2" descr="U:\_CA-Legacy-U-Drive\Paul Docs\Figure 7.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751" y="1628800"/>
            <a:ext cx="5566561" cy="480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867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476672"/>
            <a:ext cx="4895850" cy="722312"/>
          </a:xfrm>
        </p:spPr>
        <p:txBody>
          <a:bodyPr>
            <a:normAutofit/>
          </a:bodyPr>
          <a:lstStyle/>
          <a:p>
            <a:r>
              <a:rPr lang="en-AU" sz="2000" dirty="0" smtClean="0"/>
              <a:t>Figure 8.1</a:t>
            </a:r>
            <a:endParaRPr lang="en-AU" sz="2000" dirty="0"/>
          </a:p>
        </p:txBody>
      </p:sp>
      <p:sp>
        <p:nvSpPr>
          <p:cNvPr id="3" name="Text Placeholder 2"/>
          <p:cNvSpPr>
            <a:spLocks noGrp="1"/>
          </p:cNvSpPr>
          <p:nvPr>
            <p:ph type="body" sz="quarter" idx="12"/>
          </p:nvPr>
        </p:nvSpPr>
        <p:spPr>
          <a:xfrm>
            <a:off x="251520" y="836712"/>
            <a:ext cx="7416824" cy="720080"/>
          </a:xfrm>
        </p:spPr>
        <p:txBody>
          <a:bodyPr>
            <a:noAutofit/>
          </a:bodyPr>
          <a:lstStyle/>
          <a:p>
            <a:r>
              <a:rPr lang="en-AU" sz="1600" b="0" dirty="0"/>
              <a:t>Proportional funding to single tumour type cancer research projects </a:t>
            </a:r>
            <a:r>
              <a:rPr lang="en-AU" sz="1600" b="0" dirty="0" smtClean="0"/>
              <a:t>and research </a:t>
            </a:r>
            <a:r>
              <a:rPr lang="en-AU" sz="1600" b="0" dirty="0"/>
              <a:t>programs in 2003–2005, 2006–2008 and 2009–2011</a:t>
            </a:r>
            <a:endParaRPr lang="en-AU" sz="1500" dirty="0"/>
          </a:p>
        </p:txBody>
      </p:sp>
      <p:pic>
        <p:nvPicPr>
          <p:cNvPr id="8194" name="Picture 2" descr="U:\_CA-Legacy-U-Drive\Paul Docs\Figure 8.1  horizont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92082"/>
            <a:ext cx="7416824" cy="482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80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6310" y="476672"/>
            <a:ext cx="4895850" cy="722312"/>
          </a:xfrm>
        </p:spPr>
        <p:txBody>
          <a:bodyPr>
            <a:normAutofit/>
          </a:bodyPr>
          <a:lstStyle/>
          <a:p>
            <a:r>
              <a:rPr lang="en-AU" sz="2000" dirty="0" smtClean="0"/>
              <a:t>Table 3.1</a:t>
            </a:r>
            <a:endParaRPr lang="en-AU" sz="2000" dirty="0"/>
          </a:p>
        </p:txBody>
      </p:sp>
      <p:sp>
        <p:nvSpPr>
          <p:cNvPr id="3" name="Text Placeholder 2"/>
          <p:cNvSpPr>
            <a:spLocks noGrp="1"/>
          </p:cNvSpPr>
          <p:nvPr>
            <p:ph type="body" sz="quarter" idx="12"/>
          </p:nvPr>
        </p:nvSpPr>
        <p:spPr>
          <a:xfrm>
            <a:off x="1097436" y="836712"/>
            <a:ext cx="6930948" cy="578296"/>
          </a:xfrm>
        </p:spPr>
        <p:txBody>
          <a:bodyPr>
            <a:noAutofit/>
          </a:bodyPr>
          <a:lstStyle/>
          <a:p>
            <a:r>
              <a:rPr lang="en-AU" sz="1600" b="0" dirty="0"/>
              <a:t>Direct funding to and number of cancer research projects and </a:t>
            </a:r>
            <a:r>
              <a:rPr lang="en-AU" sz="1600" b="0" dirty="0" smtClean="0"/>
              <a:t>research programs </a:t>
            </a:r>
            <a:r>
              <a:rPr lang="en-AU" sz="1600" b="0" dirty="0"/>
              <a:t>in Australia in 2003−2005, 2006−2008 and 2009−2011</a:t>
            </a:r>
            <a:endParaRPr lang="en-AU" sz="1600" dirty="0"/>
          </a:p>
        </p:txBody>
      </p:sp>
      <p:pic>
        <p:nvPicPr>
          <p:cNvPr id="2050" name="Picture 2" descr="C:\Users\pjackson\AppData\Local\Microsoft\Windows\Temporary Internet Files\Content.Outlook\D3S8OB8X\Tables 3 1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00808"/>
            <a:ext cx="723999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86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476672"/>
            <a:ext cx="4895850" cy="722312"/>
          </a:xfrm>
        </p:spPr>
        <p:txBody>
          <a:bodyPr>
            <a:normAutofit/>
          </a:bodyPr>
          <a:lstStyle/>
          <a:p>
            <a:r>
              <a:rPr lang="en-AU" sz="2000" dirty="0" smtClean="0"/>
              <a:t>Table 8.1</a:t>
            </a:r>
            <a:endParaRPr lang="en-AU" sz="2000" dirty="0"/>
          </a:p>
        </p:txBody>
      </p:sp>
      <p:sp>
        <p:nvSpPr>
          <p:cNvPr id="3" name="Text Placeholder 2"/>
          <p:cNvSpPr>
            <a:spLocks noGrp="1"/>
          </p:cNvSpPr>
          <p:nvPr>
            <p:ph type="body" sz="quarter" idx="12"/>
          </p:nvPr>
        </p:nvSpPr>
        <p:spPr>
          <a:xfrm>
            <a:off x="251520" y="836712"/>
            <a:ext cx="7416824" cy="720080"/>
          </a:xfrm>
        </p:spPr>
        <p:txBody>
          <a:bodyPr>
            <a:noAutofit/>
          </a:bodyPr>
          <a:lstStyle/>
          <a:p>
            <a:r>
              <a:rPr lang="en-AU" sz="1600" b="0" dirty="0"/>
              <a:t>Direct funding to and number of single tumour type research projects </a:t>
            </a:r>
            <a:r>
              <a:rPr lang="en-AU" sz="1600" b="0" dirty="0" smtClean="0"/>
              <a:t>and research </a:t>
            </a:r>
            <a:r>
              <a:rPr lang="en-AU" sz="1600" b="0" dirty="0"/>
              <a:t>programs in 2003−2005, 2006−2008 and 2009−2011</a:t>
            </a:r>
            <a:endParaRPr lang="en-AU" sz="1500" dirty="0"/>
          </a:p>
        </p:txBody>
      </p:sp>
      <p:pic>
        <p:nvPicPr>
          <p:cNvPr id="8194" name="Picture 2" descr="C:\Users\pjackson\AppData\Local\Microsoft\Windows\Temporary Internet Files\Content.Outlook\D3S8OB8X\Table 8 1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03873"/>
            <a:ext cx="7524328" cy="470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507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476672"/>
            <a:ext cx="4895850" cy="722312"/>
          </a:xfrm>
        </p:spPr>
        <p:txBody>
          <a:bodyPr>
            <a:normAutofit/>
          </a:bodyPr>
          <a:lstStyle/>
          <a:p>
            <a:r>
              <a:rPr lang="en-AU" sz="2000" dirty="0" smtClean="0"/>
              <a:t>Figure 8.2</a:t>
            </a:r>
            <a:endParaRPr lang="en-AU" sz="2000" dirty="0"/>
          </a:p>
        </p:txBody>
      </p:sp>
      <p:sp>
        <p:nvSpPr>
          <p:cNvPr id="3" name="Text Placeholder 2"/>
          <p:cNvSpPr>
            <a:spLocks noGrp="1"/>
          </p:cNvSpPr>
          <p:nvPr>
            <p:ph type="body" sz="quarter" idx="12"/>
          </p:nvPr>
        </p:nvSpPr>
        <p:spPr>
          <a:xfrm>
            <a:off x="251520" y="980728"/>
            <a:ext cx="7848872" cy="720080"/>
          </a:xfrm>
        </p:spPr>
        <p:txBody>
          <a:bodyPr>
            <a:noAutofit/>
          </a:bodyPr>
          <a:lstStyle/>
          <a:p>
            <a:r>
              <a:rPr lang="en-AU" sz="1600" b="0" dirty="0"/>
              <a:t>Direct and proportional funding contribution by tumour type-specific </a:t>
            </a:r>
            <a:r>
              <a:rPr lang="en-AU" sz="1600" b="0" dirty="0" smtClean="0"/>
              <a:t>funders and </a:t>
            </a:r>
            <a:r>
              <a:rPr lang="en-AU" sz="1600" b="0" dirty="0"/>
              <a:t>non tumour type-specific funders to direct funding to tumour </a:t>
            </a:r>
            <a:r>
              <a:rPr lang="en-AU" sz="1600" b="0" dirty="0" smtClean="0"/>
              <a:t>type-specific cancer </a:t>
            </a:r>
            <a:r>
              <a:rPr lang="en-AU" sz="1600" b="0" dirty="0"/>
              <a:t>research projects and research programs in the period 2006 to 2011</a:t>
            </a:r>
            <a:endParaRPr lang="en-AU" sz="1500" dirty="0"/>
          </a:p>
        </p:txBody>
      </p:sp>
      <p:pic>
        <p:nvPicPr>
          <p:cNvPr id="1027" name="Picture 3" descr="C:\Users\pjackson\AppData\Local\Microsoft\Windows\Temporary Internet Files\Content.Outlook\D3S8OB8X\Figure 8 2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26" y="1907322"/>
            <a:ext cx="7607850" cy="396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95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4222" y="476672"/>
            <a:ext cx="4895850" cy="722312"/>
          </a:xfrm>
        </p:spPr>
        <p:txBody>
          <a:bodyPr>
            <a:normAutofit/>
          </a:bodyPr>
          <a:lstStyle/>
          <a:p>
            <a:r>
              <a:rPr lang="en-AU" sz="2000" dirty="0" smtClean="0"/>
              <a:t>Figure 8.3</a:t>
            </a:r>
            <a:endParaRPr lang="en-AU" sz="2000" dirty="0"/>
          </a:p>
        </p:txBody>
      </p:sp>
      <p:sp>
        <p:nvSpPr>
          <p:cNvPr id="3" name="Text Placeholder 2"/>
          <p:cNvSpPr>
            <a:spLocks noGrp="1"/>
          </p:cNvSpPr>
          <p:nvPr>
            <p:ph type="body" sz="quarter" idx="12"/>
          </p:nvPr>
        </p:nvSpPr>
        <p:spPr>
          <a:xfrm>
            <a:off x="323528" y="908720"/>
            <a:ext cx="7416824" cy="720080"/>
          </a:xfrm>
        </p:spPr>
        <p:txBody>
          <a:bodyPr>
            <a:noAutofit/>
          </a:bodyPr>
          <a:lstStyle/>
          <a:p>
            <a:r>
              <a:rPr lang="en-AU" sz="1600" b="0" dirty="0"/>
              <a:t>Direct funding to tumour type-specific cancer research projects and </a:t>
            </a:r>
            <a:r>
              <a:rPr lang="en-AU" sz="1600" b="0" dirty="0" smtClean="0"/>
              <a:t>research programs </a:t>
            </a:r>
            <a:r>
              <a:rPr lang="en-AU" sz="1600" b="0" dirty="0"/>
              <a:t>in Australia 2006 to 2011, compared with the top 20 cancers </a:t>
            </a:r>
            <a:r>
              <a:rPr lang="en-AU" sz="1600" b="0" dirty="0" smtClean="0"/>
              <a:t>by incidence </a:t>
            </a:r>
            <a:r>
              <a:rPr lang="en-AU" sz="1600" b="0" dirty="0"/>
              <a:t>in Australia, 2009</a:t>
            </a:r>
            <a:endParaRPr lang="en-AU" sz="1500" dirty="0"/>
          </a:p>
        </p:txBody>
      </p:sp>
      <p:pic>
        <p:nvPicPr>
          <p:cNvPr id="9218" name="Picture 2" descr="U:\_CA-Legacy-U-Drive\Paul Docs\Figure 8.3.png"/>
          <p:cNvPicPr>
            <a:picLocks noChangeAspect="1" noChangeArrowheads="1"/>
          </p:cNvPicPr>
          <p:nvPr/>
        </p:nvPicPr>
        <p:blipFill rotWithShape="1">
          <a:blip r:embed="rId3">
            <a:extLst>
              <a:ext uri="{28A0092B-C50C-407E-A947-70E740481C1C}">
                <a14:useLocalDpi xmlns:a14="http://schemas.microsoft.com/office/drawing/2010/main" val="0"/>
              </a:ext>
            </a:extLst>
          </a:blip>
          <a:srcRect l="17674" t="28709" r="18256" b="23283"/>
          <a:stretch/>
        </p:blipFill>
        <p:spPr bwMode="auto">
          <a:xfrm>
            <a:off x="395536" y="1772816"/>
            <a:ext cx="7344816" cy="3892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04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476672"/>
            <a:ext cx="4895850" cy="722312"/>
          </a:xfrm>
        </p:spPr>
        <p:txBody>
          <a:bodyPr>
            <a:normAutofit/>
          </a:bodyPr>
          <a:lstStyle/>
          <a:p>
            <a:r>
              <a:rPr lang="en-AU" sz="2000" dirty="0" smtClean="0"/>
              <a:t>Figure 8.4</a:t>
            </a:r>
            <a:endParaRPr lang="en-AU" sz="2000" dirty="0"/>
          </a:p>
        </p:txBody>
      </p:sp>
      <p:sp>
        <p:nvSpPr>
          <p:cNvPr id="3" name="Text Placeholder 2"/>
          <p:cNvSpPr>
            <a:spLocks noGrp="1"/>
          </p:cNvSpPr>
          <p:nvPr>
            <p:ph type="body" sz="quarter" idx="12"/>
          </p:nvPr>
        </p:nvSpPr>
        <p:spPr>
          <a:xfrm>
            <a:off x="251520" y="908720"/>
            <a:ext cx="7416824" cy="720080"/>
          </a:xfrm>
        </p:spPr>
        <p:txBody>
          <a:bodyPr>
            <a:noAutofit/>
          </a:bodyPr>
          <a:lstStyle/>
          <a:p>
            <a:r>
              <a:rPr lang="en-AU" sz="1600" b="0" dirty="0"/>
              <a:t>Direct funding to tumour type-specific cancer research projects and </a:t>
            </a:r>
            <a:r>
              <a:rPr lang="en-AU" sz="1600" b="0" dirty="0" smtClean="0"/>
              <a:t>research programs </a:t>
            </a:r>
            <a:r>
              <a:rPr lang="en-AU" sz="1600" b="0" dirty="0"/>
              <a:t>in Australia 2006 to 2011, compared with the top 20 cancers </a:t>
            </a:r>
            <a:r>
              <a:rPr lang="en-AU" sz="1600" b="0" dirty="0" smtClean="0"/>
              <a:t>by mortality </a:t>
            </a:r>
            <a:r>
              <a:rPr lang="en-AU" sz="1600" b="0" dirty="0"/>
              <a:t>in Australia, 2010</a:t>
            </a:r>
            <a:endParaRPr lang="en-AU" sz="1500" dirty="0"/>
          </a:p>
        </p:txBody>
      </p:sp>
      <p:pic>
        <p:nvPicPr>
          <p:cNvPr id="10242" name="Picture 2" descr="U:\_CA-Legacy-U-Drive\Paul Docs\Figure 8.4.png"/>
          <p:cNvPicPr>
            <a:picLocks noChangeAspect="1" noChangeArrowheads="1"/>
          </p:cNvPicPr>
          <p:nvPr/>
        </p:nvPicPr>
        <p:blipFill rotWithShape="1">
          <a:blip r:embed="rId3">
            <a:extLst>
              <a:ext uri="{28A0092B-C50C-407E-A947-70E740481C1C}">
                <a14:useLocalDpi xmlns:a14="http://schemas.microsoft.com/office/drawing/2010/main" val="0"/>
              </a:ext>
            </a:extLst>
          </a:blip>
          <a:srcRect l="18372" t="27393" r="16628" b="22790"/>
          <a:stretch/>
        </p:blipFill>
        <p:spPr bwMode="auto">
          <a:xfrm>
            <a:off x="323528" y="1844824"/>
            <a:ext cx="7416824" cy="4020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82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476672"/>
            <a:ext cx="4895850" cy="722312"/>
          </a:xfrm>
        </p:spPr>
        <p:txBody>
          <a:bodyPr>
            <a:normAutofit/>
          </a:bodyPr>
          <a:lstStyle/>
          <a:p>
            <a:r>
              <a:rPr lang="en-AU" sz="2000" dirty="0" smtClean="0"/>
              <a:t>Figure 8.5</a:t>
            </a:r>
            <a:endParaRPr lang="en-AU" sz="2000" dirty="0"/>
          </a:p>
        </p:txBody>
      </p:sp>
      <p:sp>
        <p:nvSpPr>
          <p:cNvPr id="3" name="Text Placeholder 2"/>
          <p:cNvSpPr>
            <a:spLocks noGrp="1"/>
          </p:cNvSpPr>
          <p:nvPr>
            <p:ph type="body" sz="quarter" idx="12"/>
          </p:nvPr>
        </p:nvSpPr>
        <p:spPr>
          <a:xfrm>
            <a:off x="323528" y="908720"/>
            <a:ext cx="7416824" cy="720080"/>
          </a:xfrm>
        </p:spPr>
        <p:txBody>
          <a:bodyPr>
            <a:noAutofit/>
          </a:bodyPr>
          <a:lstStyle/>
          <a:p>
            <a:r>
              <a:rPr lang="en-AU" sz="1600" b="0" dirty="0"/>
              <a:t>Direct funding to single tumour type-specific cancer research projects </a:t>
            </a:r>
            <a:r>
              <a:rPr lang="en-AU" sz="1600" b="0" dirty="0" smtClean="0"/>
              <a:t>and research </a:t>
            </a:r>
            <a:r>
              <a:rPr lang="en-AU" sz="1600" b="0" dirty="0"/>
              <a:t>programs in Australia 2006 to 2011, compared with the top </a:t>
            </a:r>
            <a:r>
              <a:rPr lang="en-AU" sz="1600" b="0" dirty="0" smtClean="0"/>
              <a:t>20 cancers </a:t>
            </a:r>
            <a:r>
              <a:rPr lang="en-AU" sz="1600" b="0" dirty="0"/>
              <a:t>by DALYs in Australia, 2012</a:t>
            </a:r>
            <a:endParaRPr lang="en-AU" sz="1500" dirty="0"/>
          </a:p>
        </p:txBody>
      </p:sp>
      <p:pic>
        <p:nvPicPr>
          <p:cNvPr id="9218" name="Picture 2" descr="U:\_CA-Legacy-U-Drive\Paul Docs\Figure 8.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46371"/>
            <a:ext cx="7487186" cy="3786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4273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476672"/>
            <a:ext cx="4895850" cy="722312"/>
          </a:xfrm>
        </p:spPr>
        <p:txBody>
          <a:bodyPr>
            <a:normAutofit/>
          </a:bodyPr>
          <a:lstStyle/>
          <a:p>
            <a:r>
              <a:rPr lang="en-AU" sz="2000" dirty="0" smtClean="0"/>
              <a:t>Figure 8.6</a:t>
            </a:r>
            <a:endParaRPr lang="en-AU" sz="2000" dirty="0"/>
          </a:p>
        </p:txBody>
      </p:sp>
      <p:sp>
        <p:nvSpPr>
          <p:cNvPr id="3" name="Text Placeholder 2"/>
          <p:cNvSpPr>
            <a:spLocks noGrp="1"/>
          </p:cNvSpPr>
          <p:nvPr>
            <p:ph type="body" sz="quarter" idx="12"/>
          </p:nvPr>
        </p:nvSpPr>
        <p:spPr>
          <a:xfrm>
            <a:off x="323528" y="908720"/>
            <a:ext cx="7416824" cy="864096"/>
          </a:xfrm>
        </p:spPr>
        <p:txBody>
          <a:bodyPr>
            <a:noAutofit/>
          </a:bodyPr>
          <a:lstStyle/>
          <a:p>
            <a:r>
              <a:rPr lang="en-AU" sz="1600" b="0" dirty="0"/>
              <a:t>Direct funding to single tumour type-specific cancer research projects </a:t>
            </a:r>
            <a:r>
              <a:rPr lang="en-AU" sz="1600" b="0" dirty="0" smtClean="0"/>
              <a:t>and research </a:t>
            </a:r>
            <a:r>
              <a:rPr lang="en-AU" sz="1600" b="0" dirty="0"/>
              <a:t>programs in Australia (2006–2011), compared with the </a:t>
            </a:r>
            <a:r>
              <a:rPr lang="en-AU" sz="1600" b="0" dirty="0" smtClean="0"/>
              <a:t>improvement in </a:t>
            </a:r>
            <a:r>
              <a:rPr lang="en-AU" sz="1600" b="0" dirty="0"/>
              <a:t>5-year relative survival since 1982-1987 and the overall 5-year </a:t>
            </a:r>
            <a:r>
              <a:rPr lang="en-AU" sz="1600" b="0" dirty="0" smtClean="0"/>
              <a:t>relative survival </a:t>
            </a:r>
            <a:r>
              <a:rPr lang="en-AU" sz="1600" b="0" dirty="0"/>
              <a:t>(2006−2010) for selected cancers</a:t>
            </a:r>
            <a:endParaRPr lang="en-AU" sz="1500" dirty="0"/>
          </a:p>
        </p:txBody>
      </p:sp>
      <p:pic>
        <p:nvPicPr>
          <p:cNvPr id="10242" name="Picture 2" descr="U:\_CA-Legacy-U-Drive\Paul Docs\Figure 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87" y="1975067"/>
            <a:ext cx="7589897" cy="396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67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60326" y="476672"/>
            <a:ext cx="4895850" cy="722312"/>
          </a:xfrm>
        </p:spPr>
        <p:txBody>
          <a:bodyPr>
            <a:normAutofit/>
          </a:bodyPr>
          <a:lstStyle/>
          <a:p>
            <a:r>
              <a:rPr lang="en-AU" sz="2000" dirty="0" smtClean="0"/>
              <a:t>Figure 9.1</a:t>
            </a:r>
            <a:endParaRPr lang="en-AU" sz="2000" dirty="0"/>
          </a:p>
        </p:txBody>
      </p:sp>
      <p:sp>
        <p:nvSpPr>
          <p:cNvPr id="3" name="Text Placeholder 2"/>
          <p:cNvSpPr>
            <a:spLocks noGrp="1"/>
          </p:cNvSpPr>
          <p:nvPr>
            <p:ph type="body" sz="quarter" idx="12"/>
          </p:nvPr>
        </p:nvSpPr>
        <p:spPr>
          <a:xfrm>
            <a:off x="1259632" y="1050504"/>
            <a:ext cx="6768752" cy="578296"/>
          </a:xfrm>
        </p:spPr>
        <p:txBody>
          <a:bodyPr>
            <a:noAutofit/>
          </a:bodyPr>
          <a:lstStyle/>
          <a:p>
            <a:r>
              <a:rPr lang="en-AU" sz="1600" b="0" dirty="0"/>
              <a:t>Breast cancer research projects and research programs: pattern </a:t>
            </a:r>
            <a:r>
              <a:rPr lang="en-AU" sz="1600" b="0" dirty="0" smtClean="0"/>
              <a:t>of proportional </a:t>
            </a:r>
          </a:p>
          <a:p>
            <a:r>
              <a:rPr lang="en-AU" sz="1600" b="0" dirty="0" smtClean="0"/>
              <a:t>funding </a:t>
            </a:r>
            <a:r>
              <a:rPr lang="en-AU" sz="1600" b="0" dirty="0"/>
              <a:t>to each CSO category in 2003−2005, 2006−2008 </a:t>
            </a:r>
            <a:r>
              <a:rPr lang="en-AU" sz="1600" b="0" dirty="0" smtClean="0"/>
              <a:t>and 2009</a:t>
            </a:r>
            <a:r>
              <a:rPr lang="en-AU" sz="1600" b="0" dirty="0"/>
              <a:t>−2011</a:t>
            </a:r>
            <a:endParaRPr lang="en-AU" sz="1500" dirty="0"/>
          </a:p>
        </p:txBody>
      </p:sp>
      <p:pic>
        <p:nvPicPr>
          <p:cNvPr id="11266" name="Picture 2" descr="U:\_CA-Legacy-U-Drive\Paul Docs\Figure 9.1.png"/>
          <p:cNvPicPr>
            <a:picLocks noChangeAspect="1" noChangeArrowheads="1"/>
          </p:cNvPicPr>
          <p:nvPr/>
        </p:nvPicPr>
        <p:blipFill rotWithShape="1">
          <a:blip r:embed="rId3">
            <a:extLst>
              <a:ext uri="{28A0092B-C50C-407E-A947-70E740481C1C}">
                <a14:useLocalDpi xmlns:a14="http://schemas.microsoft.com/office/drawing/2010/main" val="0"/>
              </a:ext>
            </a:extLst>
          </a:blip>
          <a:srcRect l="20930" t="20817" r="23489" b="23283"/>
          <a:stretch/>
        </p:blipFill>
        <p:spPr bwMode="auto">
          <a:xfrm>
            <a:off x="1403648" y="1844824"/>
            <a:ext cx="6336704" cy="450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19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8318" y="476672"/>
            <a:ext cx="4895850" cy="722312"/>
          </a:xfrm>
        </p:spPr>
        <p:txBody>
          <a:bodyPr>
            <a:normAutofit/>
          </a:bodyPr>
          <a:lstStyle/>
          <a:p>
            <a:r>
              <a:rPr lang="en-AU" sz="2000" dirty="0" smtClean="0"/>
              <a:t>Figure 9.2</a:t>
            </a:r>
            <a:endParaRPr lang="en-AU" sz="2000" dirty="0"/>
          </a:p>
        </p:txBody>
      </p:sp>
      <p:sp>
        <p:nvSpPr>
          <p:cNvPr id="3" name="Text Placeholder 2"/>
          <p:cNvSpPr>
            <a:spLocks noGrp="1"/>
          </p:cNvSpPr>
          <p:nvPr>
            <p:ph type="body" sz="quarter" idx="12"/>
          </p:nvPr>
        </p:nvSpPr>
        <p:spPr>
          <a:xfrm>
            <a:off x="1187624" y="1052736"/>
            <a:ext cx="6624736" cy="578296"/>
          </a:xfrm>
        </p:spPr>
        <p:txBody>
          <a:bodyPr>
            <a:noAutofit/>
          </a:bodyPr>
          <a:lstStyle/>
          <a:p>
            <a:r>
              <a:rPr lang="en-AU" sz="1600" b="0" dirty="0"/>
              <a:t>Colon and rectum cancer research projects and research programs: pattern </a:t>
            </a:r>
            <a:r>
              <a:rPr lang="en-AU" sz="1600" b="0" dirty="0" smtClean="0"/>
              <a:t>of proportional </a:t>
            </a:r>
            <a:r>
              <a:rPr lang="en-AU" sz="1600" b="0" dirty="0"/>
              <a:t>funding to each CSO category in 2003−2005, 2006−2008 </a:t>
            </a:r>
            <a:r>
              <a:rPr lang="en-AU" sz="1600" b="0" dirty="0" smtClean="0"/>
              <a:t>and 2009</a:t>
            </a:r>
            <a:r>
              <a:rPr lang="en-AU" sz="1600" b="0" dirty="0"/>
              <a:t>−2011</a:t>
            </a:r>
            <a:endParaRPr lang="en-AU" sz="1500" dirty="0"/>
          </a:p>
        </p:txBody>
      </p:sp>
      <p:pic>
        <p:nvPicPr>
          <p:cNvPr id="10242" name="Picture 2" descr="C:\Users\pjackson\AppData\Local\Microsoft\Windows\Temporary Internet Files\Content.Outlook\D3S8OB8X\Figure 9 2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772815"/>
            <a:ext cx="6408712" cy="4635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969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9.3</a:t>
            </a:r>
            <a:endParaRPr lang="en-AU" sz="2000" dirty="0"/>
          </a:p>
        </p:txBody>
      </p:sp>
      <p:sp>
        <p:nvSpPr>
          <p:cNvPr id="3" name="Text Placeholder 2"/>
          <p:cNvSpPr>
            <a:spLocks noGrp="1"/>
          </p:cNvSpPr>
          <p:nvPr>
            <p:ph type="body" sz="quarter" idx="12"/>
          </p:nvPr>
        </p:nvSpPr>
        <p:spPr>
          <a:xfrm>
            <a:off x="1043608" y="978496"/>
            <a:ext cx="7200800" cy="578296"/>
          </a:xfrm>
        </p:spPr>
        <p:txBody>
          <a:bodyPr>
            <a:noAutofit/>
          </a:bodyPr>
          <a:lstStyle/>
          <a:p>
            <a:r>
              <a:rPr lang="en-AU" sz="1600" b="0" dirty="0"/>
              <a:t>Prostate cancer research projects and research programs: pattern </a:t>
            </a:r>
            <a:r>
              <a:rPr lang="en-AU" sz="1600" b="0" dirty="0" smtClean="0"/>
              <a:t>of proportional </a:t>
            </a:r>
            <a:r>
              <a:rPr lang="en-AU" sz="1600" b="0" dirty="0"/>
              <a:t>funding to each CSO category in 2003−2005, 2006−2008 </a:t>
            </a:r>
            <a:r>
              <a:rPr lang="en-AU" sz="1600" b="0" dirty="0" smtClean="0"/>
              <a:t>and 2009</a:t>
            </a:r>
            <a:r>
              <a:rPr lang="en-AU" sz="1600" b="0" dirty="0"/>
              <a:t>−2011</a:t>
            </a:r>
            <a:endParaRPr lang="en-AU" sz="1500" dirty="0"/>
          </a:p>
        </p:txBody>
      </p:sp>
      <p:pic>
        <p:nvPicPr>
          <p:cNvPr id="12290" name="Picture 2" descr="U:\_CA-Legacy-U-Drive\Paul Docs\Figure 9.3.png"/>
          <p:cNvPicPr>
            <a:picLocks noChangeAspect="1" noChangeArrowheads="1"/>
          </p:cNvPicPr>
          <p:nvPr/>
        </p:nvPicPr>
        <p:blipFill rotWithShape="1">
          <a:blip r:embed="rId3">
            <a:extLst>
              <a:ext uri="{28A0092B-C50C-407E-A947-70E740481C1C}">
                <a14:useLocalDpi xmlns:a14="http://schemas.microsoft.com/office/drawing/2010/main" val="0"/>
              </a:ext>
            </a:extLst>
          </a:blip>
          <a:srcRect l="23838" t="24855" r="22234" b="18782"/>
          <a:stretch/>
        </p:blipFill>
        <p:spPr bwMode="auto">
          <a:xfrm>
            <a:off x="1403648" y="1678675"/>
            <a:ext cx="6264696" cy="463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917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9.4</a:t>
            </a:r>
            <a:endParaRPr lang="en-AU" sz="2000" dirty="0"/>
          </a:p>
        </p:txBody>
      </p:sp>
      <p:sp>
        <p:nvSpPr>
          <p:cNvPr id="3" name="Text Placeholder 2"/>
          <p:cNvSpPr>
            <a:spLocks noGrp="1"/>
          </p:cNvSpPr>
          <p:nvPr>
            <p:ph type="body" sz="quarter" idx="12"/>
          </p:nvPr>
        </p:nvSpPr>
        <p:spPr>
          <a:xfrm>
            <a:off x="1043608" y="978496"/>
            <a:ext cx="6696744" cy="578296"/>
          </a:xfrm>
        </p:spPr>
        <p:txBody>
          <a:bodyPr>
            <a:noAutofit/>
          </a:bodyPr>
          <a:lstStyle/>
          <a:p>
            <a:r>
              <a:rPr lang="en-AU" sz="1600" b="0" dirty="0"/>
              <a:t>Leukaemia research projects and research programs: pattern of </a:t>
            </a:r>
            <a:r>
              <a:rPr lang="en-AU" sz="1600" b="0" dirty="0" smtClean="0"/>
              <a:t>proportional funding </a:t>
            </a:r>
            <a:r>
              <a:rPr lang="en-AU" sz="1600" b="0" dirty="0"/>
              <a:t>to each CSO category in 2003−2005, 2006−2008 and 2009−2011</a:t>
            </a:r>
            <a:endParaRPr lang="en-AU" sz="1500" dirty="0"/>
          </a:p>
        </p:txBody>
      </p:sp>
      <p:pic>
        <p:nvPicPr>
          <p:cNvPr id="13314" name="Picture 2" descr="U:\_CA-Legacy-U-Drive\Paul Docs\Figure 9.4.png"/>
          <p:cNvPicPr>
            <a:picLocks noChangeAspect="1" noChangeArrowheads="1"/>
          </p:cNvPicPr>
          <p:nvPr/>
        </p:nvPicPr>
        <p:blipFill rotWithShape="1">
          <a:blip r:embed="rId3">
            <a:extLst>
              <a:ext uri="{28A0092B-C50C-407E-A947-70E740481C1C}">
                <a14:useLocalDpi xmlns:a14="http://schemas.microsoft.com/office/drawing/2010/main" val="0"/>
              </a:ext>
            </a:extLst>
          </a:blip>
          <a:srcRect l="22559" t="23726" r="22442" b="19224"/>
          <a:stretch/>
        </p:blipFill>
        <p:spPr bwMode="auto">
          <a:xfrm>
            <a:off x="1164742" y="1743740"/>
            <a:ext cx="6431594" cy="471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47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0406" y="476672"/>
            <a:ext cx="4895850" cy="722312"/>
          </a:xfrm>
        </p:spPr>
        <p:txBody>
          <a:bodyPr>
            <a:normAutofit/>
          </a:bodyPr>
          <a:lstStyle/>
          <a:p>
            <a:r>
              <a:rPr lang="en-AU" sz="2000" dirty="0" smtClean="0"/>
              <a:t>Figure 3.1</a:t>
            </a:r>
            <a:endParaRPr lang="en-AU" sz="2000" dirty="0"/>
          </a:p>
        </p:txBody>
      </p:sp>
      <p:sp>
        <p:nvSpPr>
          <p:cNvPr id="3" name="Text Placeholder 2"/>
          <p:cNvSpPr>
            <a:spLocks noGrp="1"/>
          </p:cNvSpPr>
          <p:nvPr>
            <p:ph type="body" sz="quarter" idx="12"/>
          </p:nvPr>
        </p:nvSpPr>
        <p:spPr>
          <a:xfrm>
            <a:off x="1979712" y="836712"/>
            <a:ext cx="5112568" cy="578296"/>
          </a:xfrm>
        </p:spPr>
        <p:txBody>
          <a:bodyPr>
            <a:noAutofit/>
          </a:bodyPr>
          <a:lstStyle/>
          <a:p>
            <a:r>
              <a:rPr lang="en-AU" sz="1600" b="0" dirty="0"/>
              <a:t>Annual direct funding to cancer research projects and </a:t>
            </a:r>
            <a:endParaRPr lang="en-AU" sz="1600" b="0" dirty="0" smtClean="0"/>
          </a:p>
          <a:p>
            <a:r>
              <a:rPr lang="en-AU" sz="1600" b="0" dirty="0" smtClean="0"/>
              <a:t>research </a:t>
            </a:r>
            <a:r>
              <a:rPr lang="en-AU" sz="1600" b="0" dirty="0"/>
              <a:t>programs </a:t>
            </a:r>
            <a:r>
              <a:rPr lang="en-AU" sz="1600" b="0" dirty="0" smtClean="0"/>
              <a:t>in Australia</a:t>
            </a:r>
            <a:r>
              <a:rPr lang="en-AU" sz="1600" b="0" dirty="0"/>
              <a:t>, 2006 to 2011</a:t>
            </a:r>
            <a:endParaRPr lang="en-AU" sz="1600" dirty="0"/>
          </a:p>
        </p:txBody>
      </p:sp>
      <p:pic>
        <p:nvPicPr>
          <p:cNvPr id="1026" name="Picture 2" descr="U:\_CA-Legacy-U-Drive\Paul Docs\Figure 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700808"/>
            <a:ext cx="476026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575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9.5</a:t>
            </a:r>
            <a:endParaRPr lang="en-AU" sz="2000" dirty="0"/>
          </a:p>
        </p:txBody>
      </p:sp>
      <p:sp>
        <p:nvSpPr>
          <p:cNvPr id="3" name="Text Placeholder 2"/>
          <p:cNvSpPr>
            <a:spLocks noGrp="1"/>
          </p:cNvSpPr>
          <p:nvPr>
            <p:ph type="body" sz="quarter" idx="12"/>
          </p:nvPr>
        </p:nvSpPr>
        <p:spPr>
          <a:xfrm>
            <a:off x="1043608" y="1050504"/>
            <a:ext cx="6624736" cy="578296"/>
          </a:xfrm>
        </p:spPr>
        <p:txBody>
          <a:bodyPr>
            <a:noAutofit/>
          </a:bodyPr>
          <a:lstStyle/>
          <a:p>
            <a:r>
              <a:rPr lang="en-AU" sz="1600" b="0" dirty="0"/>
              <a:t>Melanoma research projects and research programs: pattern of </a:t>
            </a:r>
            <a:r>
              <a:rPr lang="en-AU" sz="1600" b="0" dirty="0" smtClean="0"/>
              <a:t>proportional funding </a:t>
            </a:r>
            <a:r>
              <a:rPr lang="en-AU" sz="1600" b="0" dirty="0"/>
              <a:t>to each CSO category in 2003−2005, 2006−2008 and 2009−2011</a:t>
            </a:r>
            <a:endParaRPr lang="en-AU" sz="1500" dirty="0"/>
          </a:p>
        </p:txBody>
      </p:sp>
      <p:pic>
        <p:nvPicPr>
          <p:cNvPr id="14338" name="Picture 2" descr="U:\_CA-Legacy-U-Drive\Paul Docs\Figure 9.5.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44" t="24270" r="23023" b="19995"/>
          <a:stretch/>
        </p:blipFill>
        <p:spPr bwMode="auto">
          <a:xfrm>
            <a:off x="1187624" y="1899416"/>
            <a:ext cx="6264696" cy="447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18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9.6</a:t>
            </a:r>
            <a:endParaRPr lang="en-AU" sz="2000" dirty="0"/>
          </a:p>
        </p:txBody>
      </p:sp>
      <p:sp>
        <p:nvSpPr>
          <p:cNvPr id="3" name="Text Placeholder 2"/>
          <p:cNvSpPr>
            <a:spLocks noGrp="1"/>
          </p:cNvSpPr>
          <p:nvPr>
            <p:ph type="body" sz="quarter" idx="12"/>
          </p:nvPr>
        </p:nvSpPr>
        <p:spPr>
          <a:xfrm>
            <a:off x="1043608" y="978496"/>
            <a:ext cx="6480720" cy="578296"/>
          </a:xfrm>
        </p:spPr>
        <p:txBody>
          <a:bodyPr>
            <a:noAutofit/>
          </a:bodyPr>
          <a:lstStyle/>
          <a:p>
            <a:r>
              <a:rPr lang="en-AU" sz="1600" b="0" dirty="0"/>
              <a:t>Lung cancer and mesothelioma research projects and research </a:t>
            </a:r>
            <a:r>
              <a:rPr lang="en-AU" sz="1600" b="0" dirty="0" smtClean="0"/>
              <a:t>programs: pattern </a:t>
            </a:r>
            <a:r>
              <a:rPr lang="en-AU" sz="1600" b="0" dirty="0"/>
              <a:t>of proportional funding to each CSO category in 2003−</a:t>
            </a:r>
            <a:r>
              <a:rPr lang="en-AU" sz="1600" b="0" dirty="0" smtClean="0"/>
              <a:t>2005, 2006− 2008 </a:t>
            </a:r>
            <a:r>
              <a:rPr lang="en-AU" sz="1600" b="0" dirty="0"/>
              <a:t>and 2009−2011</a:t>
            </a:r>
            <a:endParaRPr lang="en-AU" sz="1500" dirty="0"/>
          </a:p>
        </p:txBody>
      </p:sp>
      <p:pic>
        <p:nvPicPr>
          <p:cNvPr id="15362" name="Picture 2" descr="U:\_CA-Legacy-U-Drive\Paul Docs\Figure 9.6.png"/>
          <p:cNvPicPr>
            <a:picLocks noChangeAspect="1" noChangeArrowheads="1"/>
          </p:cNvPicPr>
          <p:nvPr/>
        </p:nvPicPr>
        <p:blipFill rotWithShape="1">
          <a:blip r:embed="rId3">
            <a:extLst>
              <a:ext uri="{28A0092B-C50C-407E-A947-70E740481C1C}">
                <a14:useLocalDpi xmlns:a14="http://schemas.microsoft.com/office/drawing/2010/main" val="0"/>
              </a:ext>
            </a:extLst>
          </a:blip>
          <a:srcRect l="21278" t="24435" r="22675" b="19831"/>
          <a:stretch/>
        </p:blipFill>
        <p:spPr bwMode="auto">
          <a:xfrm>
            <a:off x="1187624" y="1844824"/>
            <a:ext cx="6336704" cy="445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03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9.7</a:t>
            </a:r>
            <a:endParaRPr lang="en-AU" sz="2000" dirty="0"/>
          </a:p>
        </p:txBody>
      </p:sp>
      <p:sp>
        <p:nvSpPr>
          <p:cNvPr id="3" name="Text Placeholder 2"/>
          <p:cNvSpPr>
            <a:spLocks noGrp="1"/>
          </p:cNvSpPr>
          <p:nvPr>
            <p:ph type="body" sz="quarter" idx="12"/>
          </p:nvPr>
        </p:nvSpPr>
        <p:spPr>
          <a:xfrm>
            <a:off x="1043608" y="978496"/>
            <a:ext cx="6552728" cy="578296"/>
          </a:xfrm>
        </p:spPr>
        <p:txBody>
          <a:bodyPr>
            <a:noAutofit/>
          </a:bodyPr>
          <a:lstStyle/>
          <a:p>
            <a:r>
              <a:rPr lang="en-AU" sz="1600" b="0" dirty="0"/>
              <a:t>Gynaecological cancer research projects and research programs: pattern </a:t>
            </a:r>
            <a:r>
              <a:rPr lang="en-AU" sz="1600" b="0" dirty="0" smtClean="0"/>
              <a:t>of proportional </a:t>
            </a:r>
            <a:r>
              <a:rPr lang="en-AU" sz="1600" b="0" dirty="0"/>
              <a:t>funding to each CSO category in 2003−2005, 2006−2008 </a:t>
            </a:r>
            <a:r>
              <a:rPr lang="en-AU" sz="1600" b="0" dirty="0" smtClean="0"/>
              <a:t>and 2009</a:t>
            </a:r>
            <a:r>
              <a:rPr lang="en-AU" sz="1600" b="0" dirty="0"/>
              <a:t>−2011</a:t>
            </a:r>
            <a:endParaRPr lang="en-AU" sz="1500" dirty="0"/>
          </a:p>
        </p:txBody>
      </p:sp>
      <p:pic>
        <p:nvPicPr>
          <p:cNvPr id="16386" name="Picture 2" descr="U:\_CA-Legacy-U-Drive\Paul Docs\Figure 9.7.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44" t="25092" r="23140" b="19502"/>
          <a:stretch/>
        </p:blipFill>
        <p:spPr bwMode="auto">
          <a:xfrm>
            <a:off x="1115616" y="1700808"/>
            <a:ext cx="6480720" cy="460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912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9.8</a:t>
            </a:r>
            <a:endParaRPr lang="en-AU" sz="2000" dirty="0"/>
          </a:p>
        </p:txBody>
      </p:sp>
      <p:sp>
        <p:nvSpPr>
          <p:cNvPr id="3" name="Text Placeholder 2"/>
          <p:cNvSpPr>
            <a:spLocks noGrp="1"/>
          </p:cNvSpPr>
          <p:nvPr>
            <p:ph type="body" sz="quarter" idx="12"/>
          </p:nvPr>
        </p:nvSpPr>
        <p:spPr>
          <a:xfrm>
            <a:off x="1043608" y="1050504"/>
            <a:ext cx="6480720" cy="578296"/>
          </a:xfrm>
        </p:spPr>
        <p:txBody>
          <a:bodyPr>
            <a:noAutofit/>
          </a:bodyPr>
          <a:lstStyle/>
          <a:p>
            <a:r>
              <a:rPr lang="en-AU" sz="1600" b="0" dirty="0"/>
              <a:t>Ovarian cancer research projects and research programs: pattern of</a:t>
            </a:r>
          </a:p>
          <a:p>
            <a:r>
              <a:rPr lang="en-AU" sz="1600" b="0" dirty="0"/>
              <a:t>proportional funding to each CSO category in 2003−2005, 2006−2008 </a:t>
            </a:r>
            <a:r>
              <a:rPr lang="en-AU" sz="1600" b="0" dirty="0" smtClean="0"/>
              <a:t>and 2009</a:t>
            </a:r>
            <a:r>
              <a:rPr lang="en-AU" sz="1600" b="0" dirty="0"/>
              <a:t>−2011</a:t>
            </a:r>
            <a:endParaRPr lang="en-AU" sz="1500" dirty="0"/>
          </a:p>
        </p:txBody>
      </p:sp>
      <p:pic>
        <p:nvPicPr>
          <p:cNvPr id="17410" name="Picture 2" descr="U:\_CA-Legacy-U-Drive\Paul Docs\Figure 9.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209" t="24435" r="22442" b="19337"/>
          <a:stretch/>
        </p:blipFill>
        <p:spPr bwMode="auto">
          <a:xfrm>
            <a:off x="1115616" y="1916832"/>
            <a:ext cx="6408712" cy="4604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69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9.9</a:t>
            </a:r>
            <a:endParaRPr lang="en-AU" sz="2000" dirty="0"/>
          </a:p>
        </p:txBody>
      </p:sp>
      <p:sp>
        <p:nvSpPr>
          <p:cNvPr id="3" name="Text Placeholder 2"/>
          <p:cNvSpPr>
            <a:spLocks noGrp="1"/>
          </p:cNvSpPr>
          <p:nvPr>
            <p:ph type="body" sz="quarter" idx="12"/>
          </p:nvPr>
        </p:nvSpPr>
        <p:spPr>
          <a:xfrm>
            <a:off x="1043608" y="978496"/>
            <a:ext cx="6696744" cy="578296"/>
          </a:xfrm>
        </p:spPr>
        <p:txBody>
          <a:bodyPr>
            <a:noAutofit/>
          </a:bodyPr>
          <a:lstStyle/>
          <a:p>
            <a:r>
              <a:rPr lang="en-AU" sz="1600" b="0" dirty="0"/>
              <a:t>Cervical cancer research projects and research programs: pattern of</a:t>
            </a:r>
          </a:p>
          <a:p>
            <a:r>
              <a:rPr lang="en-AU" sz="1600" b="0" dirty="0"/>
              <a:t>proportional funding to each CSO category in 2003−2005, 2006−2008 </a:t>
            </a:r>
            <a:r>
              <a:rPr lang="en-AU" sz="1600" b="0" dirty="0" smtClean="0"/>
              <a:t>and 2009</a:t>
            </a:r>
            <a:r>
              <a:rPr lang="en-AU" sz="1600" b="0" dirty="0"/>
              <a:t>−2011</a:t>
            </a:r>
            <a:endParaRPr lang="en-AU" sz="1500" dirty="0"/>
          </a:p>
        </p:txBody>
      </p:sp>
      <p:pic>
        <p:nvPicPr>
          <p:cNvPr id="18434" name="Picture 2" descr="U:\_CA-Legacy-U-Drive\Paul Docs\Figure 9.9.png"/>
          <p:cNvPicPr>
            <a:picLocks noChangeAspect="1" noChangeArrowheads="1"/>
          </p:cNvPicPr>
          <p:nvPr/>
        </p:nvPicPr>
        <p:blipFill rotWithShape="1">
          <a:blip r:embed="rId3">
            <a:extLst>
              <a:ext uri="{28A0092B-C50C-407E-A947-70E740481C1C}">
                <a14:useLocalDpi xmlns:a14="http://schemas.microsoft.com/office/drawing/2010/main" val="0"/>
              </a:ext>
            </a:extLst>
          </a:blip>
          <a:srcRect l="21512" t="25585" r="23488" b="20160"/>
          <a:stretch/>
        </p:blipFill>
        <p:spPr bwMode="auto">
          <a:xfrm>
            <a:off x="1115616" y="1772816"/>
            <a:ext cx="6480720" cy="452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17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9.10</a:t>
            </a:r>
            <a:endParaRPr lang="en-AU" sz="2000" dirty="0"/>
          </a:p>
        </p:txBody>
      </p:sp>
      <p:sp>
        <p:nvSpPr>
          <p:cNvPr id="3" name="Text Placeholder 2"/>
          <p:cNvSpPr>
            <a:spLocks noGrp="1"/>
          </p:cNvSpPr>
          <p:nvPr>
            <p:ph type="body" sz="quarter" idx="12"/>
          </p:nvPr>
        </p:nvSpPr>
        <p:spPr>
          <a:xfrm>
            <a:off x="1043608" y="978496"/>
            <a:ext cx="6624736" cy="578296"/>
          </a:xfrm>
        </p:spPr>
        <p:txBody>
          <a:bodyPr>
            <a:noAutofit/>
          </a:bodyPr>
          <a:lstStyle/>
          <a:p>
            <a:r>
              <a:rPr lang="en-AU" sz="1600" b="0" dirty="0"/>
              <a:t>Endometrial cancer research projects and research programs: pattern of</a:t>
            </a:r>
          </a:p>
          <a:p>
            <a:r>
              <a:rPr lang="en-AU" sz="1600" b="0" dirty="0"/>
              <a:t>proportional funding to each CSO category in 2003−2005, 2006−</a:t>
            </a:r>
            <a:r>
              <a:rPr lang="en-AU" sz="1600" b="0" dirty="0" smtClean="0"/>
              <a:t>2008 and 2009</a:t>
            </a:r>
            <a:r>
              <a:rPr lang="en-AU" sz="1600" b="0" dirty="0"/>
              <a:t>−2011</a:t>
            </a:r>
            <a:endParaRPr lang="en-AU" sz="1500" dirty="0"/>
          </a:p>
        </p:txBody>
      </p:sp>
      <p:pic>
        <p:nvPicPr>
          <p:cNvPr id="19458" name="Picture 2" descr="U:\_CA-Legacy-U-Drive\Paul Docs\Figure 9.10.png"/>
          <p:cNvPicPr>
            <a:picLocks noChangeAspect="1" noChangeArrowheads="1"/>
          </p:cNvPicPr>
          <p:nvPr/>
        </p:nvPicPr>
        <p:blipFill rotWithShape="1">
          <a:blip r:embed="rId3">
            <a:extLst>
              <a:ext uri="{28A0092B-C50C-407E-A947-70E740481C1C}">
                <a14:useLocalDpi xmlns:a14="http://schemas.microsoft.com/office/drawing/2010/main" val="0"/>
              </a:ext>
            </a:extLst>
          </a:blip>
          <a:srcRect l="22558" t="25421" r="22326" b="19995"/>
          <a:stretch/>
        </p:blipFill>
        <p:spPr bwMode="auto">
          <a:xfrm>
            <a:off x="1115616" y="1839432"/>
            <a:ext cx="6552728" cy="458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18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48358" y="476672"/>
            <a:ext cx="4895850" cy="722312"/>
          </a:xfrm>
        </p:spPr>
        <p:txBody>
          <a:bodyPr>
            <a:normAutofit/>
          </a:bodyPr>
          <a:lstStyle/>
          <a:p>
            <a:r>
              <a:rPr lang="en-AU" sz="2000" dirty="0" smtClean="0"/>
              <a:t>Figure 10.1</a:t>
            </a:r>
            <a:endParaRPr lang="en-AU" sz="2000" dirty="0"/>
          </a:p>
        </p:txBody>
      </p:sp>
      <p:sp>
        <p:nvSpPr>
          <p:cNvPr id="3" name="Text Placeholder 2"/>
          <p:cNvSpPr>
            <a:spLocks noGrp="1"/>
          </p:cNvSpPr>
          <p:nvPr>
            <p:ph type="body" sz="quarter" idx="12"/>
          </p:nvPr>
        </p:nvSpPr>
        <p:spPr>
          <a:xfrm>
            <a:off x="1547664" y="978496"/>
            <a:ext cx="6192688" cy="578296"/>
          </a:xfrm>
        </p:spPr>
        <p:txBody>
          <a:bodyPr>
            <a:noAutofit/>
          </a:bodyPr>
          <a:lstStyle/>
          <a:p>
            <a:r>
              <a:rPr lang="en-AU" sz="1600" b="0" dirty="0"/>
              <a:t>Direct funding to and number of cancer clinical trial research projects </a:t>
            </a:r>
            <a:r>
              <a:rPr lang="en-AU" sz="1600" b="0" dirty="0" smtClean="0"/>
              <a:t>and research </a:t>
            </a:r>
            <a:r>
              <a:rPr lang="en-AU" sz="1600" b="0" dirty="0"/>
              <a:t>programs in 2003−2005, 2006−2008 and 2009−2011</a:t>
            </a:r>
            <a:endParaRPr lang="en-AU" sz="1500" dirty="0"/>
          </a:p>
        </p:txBody>
      </p:sp>
      <p:pic>
        <p:nvPicPr>
          <p:cNvPr id="20482" name="Picture 2" descr="U:\_CA-Legacy-U-Drive\Paul Docs\Figure 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18154"/>
            <a:ext cx="5688632" cy="409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06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Table 10.1</a:t>
            </a:r>
            <a:endParaRPr lang="en-AU" sz="2000" dirty="0"/>
          </a:p>
        </p:txBody>
      </p:sp>
      <p:sp>
        <p:nvSpPr>
          <p:cNvPr id="3" name="Text Placeholder 2"/>
          <p:cNvSpPr>
            <a:spLocks noGrp="1"/>
          </p:cNvSpPr>
          <p:nvPr>
            <p:ph type="body" sz="quarter" idx="12"/>
          </p:nvPr>
        </p:nvSpPr>
        <p:spPr>
          <a:xfrm>
            <a:off x="1475656" y="978496"/>
            <a:ext cx="6192688" cy="578296"/>
          </a:xfrm>
        </p:spPr>
        <p:txBody>
          <a:bodyPr>
            <a:noAutofit/>
          </a:bodyPr>
          <a:lstStyle/>
          <a:p>
            <a:r>
              <a:rPr lang="en-AU" sz="1600" b="0" dirty="0"/>
              <a:t>Direct funding to and number of cancer clinical trial research projects </a:t>
            </a:r>
            <a:r>
              <a:rPr lang="en-AU" sz="1600" b="0" dirty="0" smtClean="0"/>
              <a:t>and research </a:t>
            </a:r>
            <a:r>
              <a:rPr lang="en-AU" sz="1600" b="0" dirty="0"/>
              <a:t>programs in 2003−2005, 2006−2008 and 2009−2011</a:t>
            </a:r>
            <a:endParaRPr lang="en-AU" sz="1500" dirty="0"/>
          </a:p>
        </p:txBody>
      </p:sp>
      <p:pic>
        <p:nvPicPr>
          <p:cNvPr id="18434" name="Picture 2" descr="U:\_CA-Legacy-U-Drive\Paul Docs\Table 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66422"/>
            <a:ext cx="6048672" cy="463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88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1560" y="476672"/>
            <a:ext cx="4895850" cy="722312"/>
          </a:xfrm>
        </p:spPr>
        <p:txBody>
          <a:bodyPr>
            <a:normAutofit/>
          </a:bodyPr>
          <a:lstStyle/>
          <a:p>
            <a:r>
              <a:rPr lang="en-AU" sz="2000" dirty="0" smtClean="0"/>
              <a:t>Figure 10.2</a:t>
            </a:r>
            <a:endParaRPr lang="en-AU" sz="2000" dirty="0"/>
          </a:p>
        </p:txBody>
      </p:sp>
      <p:sp>
        <p:nvSpPr>
          <p:cNvPr id="3" name="Text Placeholder 2"/>
          <p:cNvSpPr>
            <a:spLocks noGrp="1"/>
          </p:cNvSpPr>
          <p:nvPr>
            <p:ph type="body" sz="quarter" idx="12"/>
          </p:nvPr>
        </p:nvSpPr>
        <p:spPr>
          <a:xfrm>
            <a:off x="611560" y="978496"/>
            <a:ext cx="7331428" cy="578296"/>
          </a:xfrm>
        </p:spPr>
        <p:txBody>
          <a:bodyPr>
            <a:noAutofit/>
          </a:bodyPr>
          <a:lstStyle/>
          <a:p>
            <a:r>
              <a:rPr lang="en-AU" sz="1600" b="0" dirty="0"/>
              <a:t>The number of cancer clinical trials with a specific tumour type focus in </a:t>
            </a:r>
            <a:r>
              <a:rPr lang="en-AU" sz="1600" b="0" dirty="0" smtClean="0"/>
              <a:t>the period </a:t>
            </a:r>
            <a:r>
              <a:rPr lang="en-AU" sz="1600" b="0" dirty="0"/>
              <a:t>2006 to 2011</a:t>
            </a:r>
            <a:endParaRPr lang="en-AU" sz="1500" dirty="0"/>
          </a:p>
        </p:txBody>
      </p:sp>
      <p:pic>
        <p:nvPicPr>
          <p:cNvPr id="21506" name="Picture 2" descr="U:\_CA-Legacy-U-Drive\Paul Docs\Figure 1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7259420" cy="41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24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2254" y="476672"/>
            <a:ext cx="4895850" cy="722312"/>
          </a:xfrm>
        </p:spPr>
        <p:txBody>
          <a:bodyPr>
            <a:normAutofit/>
          </a:bodyPr>
          <a:lstStyle/>
          <a:p>
            <a:r>
              <a:rPr lang="en-AU" sz="2000" dirty="0" smtClean="0"/>
              <a:t>Figure 10.3</a:t>
            </a:r>
            <a:endParaRPr lang="en-AU" sz="2000" dirty="0"/>
          </a:p>
        </p:txBody>
      </p:sp>
      <p:sp>
        <p:nvSpPr>
          <p:cNvPr id="3" name="Text Placeholder 2"/>
          <p:cNvSpPr>
            <a:spLocks noGrp="1"/>
          </p:cNvSpPr>
          <p:nvPr>
            <p:ph type="body" sz="quarter" idx="12"/>
          </p:nvPr>
        </p:nvSpPr>
        <p:spPr>
          <a:xfrm>
            <a:off x="611560" y="978496"/>
            <a:ext cx="7416824" cy="578296"/>
          </a:xfrm>
        </p:spPr>
        <p:txBody>
          <a:bodyPr>
            <a:noAutofit/>
          </a:bodyPr>
          <a:lstStyle/>
          <a:p>
            <a:r>
              <a:rPr lang="en-AU" sz="1600" b="0" dirty="0"/>
              <a:t>The number of cancer clinical trials with a health discipline focus in the </a:t>
            </a:r>
            <a:r>
              <a:rPr lang="en-AU" sz="1600" b="0" dirty="0" smtClean="0"/>
              <a:t>period 2006 </a:t>
            </a:r>
            <a:r>
              <a:rPr lang="en-AU" sz="1600" b="0" dirty="0"/>
              <a:t>to 2011</a:t>
            </a:r>
            <a:endParaRPr lang="en-AU" sz="1500" dirty="0"/>
          </a:p>
        </p:txBody>
      </p:sp>
      <p:pic>
        <p:nvPicPr>
          <p:cNvPr id="22530" name="Picture 2" descr="U:\_CA-Legacy-U-Drive\Paul Docs\Figure 1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72816"/>
            <a:ext cx="7416824" cy="390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7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20366" y="476672"/>
            <a:ext cx="4895850" cy="722312"/>
          </a:xfrm>
        </p:spPr>
        <p:txBody>
          <a:bodyPr>
            <a:normAutofit/>
          </a:bodyPr>
          <a:lstStyle/>
          <a:p>
            <a:r>
              <a:rPr lang="en-AU" sz="2000" dirty="0" smtClean="0"/>
              <a:t>Figure 3.2</a:t>
            </a:r>
            <a:endParaRPr lang="en-AU" sz="2000" dirty="0"/>
          </a:p>
        </p:txBody>
      </p:sp>
      <p:sp>
        <p:nvSpPr>
          <p:cNvPr id="3" name="Text Placeholder 2"/>
          <p:cNvSpPr>
            <a:spLocks noGrp="1"/>
          </p:cNvSpPr>
          <p:nvPr>
            <p:ph type="body" sz="quarter" idx="12"/>
          </p:nvPr>
        </p:nvSpPr>
        <p:spPr>
          <a:xfrm>
            <a:off x="1619672" y="836712"/>
            <a:ext cx="5832648" cy="578296"/>
          </a:xfrm>
        </p:spPr>
        <p:txBody>
          <a:bodyPr>
            <a:normAutofit fontScale="62500" lnSpcReduction="20000"/>
          </a:bodyPr>
          <a:lstStyle/>
          <a:p>
            <a:r>
              <a:rPr lang="en-AU" b="0" dirty="0"/>
              <a:t>Distribution to states and territories of direct funding to cancer </a:t>
            </a:r>
            <a:endParaRPr lang="en-AU" b="0" dirty="0" smtClean="0"/>
          </a:p>
          <a:p>
            <a:r>
              <a:rPr lang="en-AU" b="0" dirty="0"/>
              <a:t>r</a:t>
            </a:r>
            <a:r>
              <a:rPr lang="en-AU" b="0" dirty="0" smtClean="0"/>
              <a:t>esearch projects </a:t>
            </a:r>
            <a:r>
              <a:rPr lang="en-AU" b="0" dirty="0"/>
              <a:t>and research programs in Australia, 2006 to 2011</a:t>
            </a:r>
            <a:endParaRPr lang="en-AU" dirty="0"/>
          </a:p>
        </p:txBody>
      </p:sp>
      <p:pic>
        <p:nvPicPr>
          <p:cNvPr id="1026" name="Picture 2" descr="U:\_CA-Legacy-U-Drive\Paul Docs\Figure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85" y="1412776"/>
            <a:ext cx="4843787"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80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24422" y="476672"/>
            <a:ext cx="4895850" cy="722312"/>
          </a:xfrm>
        </p:spPr>
        <p:txBody>
          <a:bodyPr>
            <a:normAutofit/>
          </a:bodyPr>
          <a:lstStyle/>
          <a:p>
            <a:r>
              <a:rPr lang="en-AU" sz="2000" dirty="0" smtClean="0"/>
              <a:t>Figure 11.1</a:t>
            </a:r>
            <a:endParaRPr lang="en-AU" sz="2000" dirty="0"/>
          </a:p>
        </p:txBody>
      </p:sp>
      <p:sp>
        <p:nvSpPr>
          <p:cNvPr id="3" name="Text Placeholder 2"/>
          <p:cNvSpPr>
            <a:spLocks noGrp="1"/>
          </p:cNvSpPr>
          <p:nvPr>
            <p:ph type="body" sz="quarter" idx="12"/>
          </p:nvPr>
        </p:nvSpPr>
        <p:spPr>
          <a:xfrm>
            <a:off x="2123728" y="978496"/>
            <a:ext cx="6192688" cy="578296"/>
          </a:xfrm>
        </p:spPr>
        <p:txBody>
          <a:bodyPr>
            <a:noAutofit/>
          </a:bodyPr>
          <a:lstStyle/>
          <a:p>
            <a:r>
              <a:rPr lang="en-AU" sz="1600" b="0" dirty="0"/>
              <a:t>The proportion of cancer research projects and research </a:t>
            </a:r>
            <a:endParaRPr lang="en-AU" sz="1600" b="0" dirty="0" smtClean="0"/>
          </a:p>
          <a:p>
            <a:r>
              <a:rPr lang="en-AU" sz="1600" b="0" dirty="0" smtClean="0"/>
              <a:t>programs </a:t>
            </a:r>
            <a:r>
              <a:rPr lang="en-AU" sz="1600" b="0" dirty="0"/>
              <a:t>in </a:t>
            </a:r>
            <a:r>
              <a:rPr lang="en-AU" sz="1600" b="0" dirty="0" smtClean="0"/>
              <a:t>each collaboration </a:t>
            </a:r>
            <a:r>
              <a:rPr lang="en-AU" sz="1600" b="0" dirty="0"/>
              <a:t>category in 2003−2005, </a:t>
            </a:r>
            <a:endParaRPr lang="en-AU" sz="1600" b="0" dirty="0" smtClean="0"/>
          </a:p>
          <a:p>
            <a:r>
              <a:rPr lang="en-AU" sz="1600" b="0" dirty="0" smtClean="0"/>
              <a:t>2006−2008 </a:t>
            </a:r>
            <a:r>
              <a:rPr lang="en-AU" sz="1600" b="0" dirty="0"/>
              <a:t>and 2009−2011</a:t>
            </a:r>
            <a:endParaRPr lang="en-AU" sz="1500" dirty="0"/>
          </a:p>
        </p:txBody>
      </p:sp>
      <p:pic>
        <p:nvPicPr>
          <p:cNvPr id="11266" name="Picture 2" descr="U:\_CA-Legacy-U-Drive\Paul Docs\Figure 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814257"/>
            <a:ext cx="4820797" cy="456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850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48358" y="476672"/>
            <a:ext cx="4895850" cy="722312"/>
          </a:xfrm>
        </p:spPr>
        <p:txBody>
          <a:bodyPr>
            <a:normAutofit/>
          </a:bodyPr>
          <a:lstStyle/>
          <a:p>
            <a:r>
              <a:rPr lang="en-AU" sz="2000" dirty="0" smtClean="0"/>
              <a:t>Table 11.1</a:t>
            </a:r>
            <a:endParaRPr lang="en-AU" sz="2000" dirty="0"/>
          </a:p>
        </p:txBody>
      </p:sp>
      <p:sp>
        <p:nvSpPr>
          <p:cNvPr id="3" name="Text Placeholder 2"/>
          <p:cNvSpPr>
            <a:spLocks noGrp="1"/>
          </p:cNvSpPr>
          <p:nvPr>
            <p:ph type="body" sz="quarter" idx="12"/>
          </p:nvPr>
        </p:nvSpPr>
        <p:spPr>
          <a:xfrm>
            <a:off x="1547664" y="1050504"/>
            <a:ext cx="6192688" cy="578296"/>
          </a:xfrm>
        </p:spPr>
        <p:txBody>
          <a:bodyPr>
            <a:noAutofit/>
          </a:bodyPr>
          <a:lstStyle/>
          <a:p>
            <a:r>
              <a:rPr lang="en-AU" sz="1600" b="0" dirty="0"/>
              <a:t>Direct funding to and number of cancer research projects and research</a:t>
            </a:r>
          </a:p>
          <a:p>
            <a:r>
              <a:rPr lang="en-AU" sz="1600" b="0" dirty="0"/>
              <a:t>programs, and average funding per project/program, in </a:t>
            </a:r>
            <a:r>
              <a:rPr lang="en-AU" sz="1600" b="0" dirty="0" smtClean="0"/>
              <a:t>each collaboration category </a:t>
            </a:r>
            <a:r>
              <a:rPr lang="en-AU" sz="1600" b="0" dirty="0"/>
              <a:t>in 2003−2005, 2006−2008 and 2009−2011</a:t>
            </a:r>
            <a:endParaRPr lang="en-AU" sz="1500" dirty="0"/>
          </a:p>
        </p:txBody>
      </p:sp>
      <p:pic>
        <p:nvPicPr>
          <p:cNvPr id="9218" name="Picture 2" descr="C:\Users\pjackson\AppData\Local\Microsoft\Windows\Temporary Internet Files\Content.Outlook\D3S8OB8X\Table 11 1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671" y="1916832"/>
            <a:ext cx="5912657"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322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48358" y="476672"/>
            <a:ext cx="4895850" cy="722312"/>
          </a:xfrm>
        </p:spPr>
        <p:txBody>
          <a:bodyPr>
            <a:normAutofit/>
          </a:bodyPr>
          <a:lstStyle/>
          <a:p>
            <a:r>
              <a:rPr lang="en-AU" sz="2000" dirty="0" smtClean="0"/>
              <a:t>Figure 11.2</a:t>
            </a:r>
            <a:endParaRPr lang="en-AU" sz="2000" dirty="0"/>
          </a:p>
        </p:txBody>
      </p:sp>
      <p:sp>
        <p:nvSpPr>
          <p:cNvPr id="3" name="Text Placeholder 2"/>
          <p:cNvSpPr>
            <a:spLocks noGrp="1"/>
          </p:cNvSpPr>
          <p:nvPr>
            <p:ph type="body" sz="quarter" idx="12"/>
          </p:nvPr>
        </p:nvSpPr>
        <p:spPr>
          <a:xfrm>
            <a:off x="1547664" y="978496"/>
            <a:ext cx="6192688" cy="578296"/>
          </a:xfrm>
        </p:spPr>
        <p:txBody>
          <a:bodyPr>
            <a:noAutofit/>
          </a:bodyPr>
          <a:lstStyle/>
          <a:p>
            <a:r>
              <a:rPr lang="en-AU" sz="1600" b="0" dirty="0"/>
              <a:t>The proportional split of direct funding to cancer research projects and</a:t>
            </a:r>
          </a:p>
          <a:p>
            <a:r>
              <a:rPr lang="en-AU" sz="1600" b="0" dirty="0"/>
              <a:t>research programs in each collaboration category in the period 2006 to 2011</a:t>
            </a:r>
            <a:endParaRPr lang="en-AU" sz="1500" dirty="0"/>
          </a:p>
        </p:txBody>
      </p:sp>
      <p:pic>
        <p:nvPicPr>
          <p:cNvPr id="24578" name="Picture 2" descr="U:\_CA-Legacy-U-Drive\Paul Docs\Figure 1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47218"/>
            <a:ext cx="5832648" cy="381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94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48358" y="476672"/>
            <a:ext cx="4895850" cy="722312"/>
          </a:xfrm>
        </p:spPr>
        <p:txBody>
          <a:bodyPr>
            <a:normAutofit/>
          </a:bodyPr>
          <a:lstStyle/>
          <a:p>
            <a:r>
              <a:rPr lang="en-AU" sz="2000" dirty="0" smtClean="0"/>
              <a:t>Figure 11.3</a:t>
            </a:r>
            <a:endParaRPr lang="en-AU" sz="2000" dirty="0"/>
          </a:p>
        </p:txBody>
      </p:sp>
      <p:sp>
        <p:nvSpPr>
          <p:cNvPr id="3" name="Text Placeholder 2"/>
          <p:cNvSpPr>
            <a:spLocks noGrp="1"/>
          </p:cNvSpPr>
          <p:nvPr>
            <p:ph type="body" sz="quarter" idx="12"/>
          </p:nvPr>
        </p:nvSpPr>
        <p:spPr>
          <a:xfrm>
            <a:off x="1547664" y="978496"/>
            <a:ext cx="6192688" cy="578296"/>
          </a:xfrm>
        </p:spPr>
        <p:txBody>
          <a:bodyPr>
            <a:noAutofit/>
          </a:bodyPr>
          <a:lstStyle/>
          <a:p>
            <a:r>
              <a:rPr lang="en-AU" sz="1600" b="0" dirty="0"/>
              <a:t>The proportion of cancer research projects and research programs in </a:t>
            </a:r>
            <a:r>
              <a:rPr lang="en-AU" sz="1600" b="0" dirty="0" smtClean="0"/>
              <a:t>each collaboration </a:t>
            </a:r>
            <a:r>
              <a:rPr lang="en-AU" sz="1600" b="0" dirty="0"/>
              <a:t>location category in the period 2006 to 2011</a:t>
            </a:r>
            <a:endParaRPr lang="en-AU" sz="1500" dirty="0"/>
          </a:p>
        </p:txBody>
      </p:sp>
      <p:pic>
        <p:nvPicPr>
          <p:cNvPr id="25602" name="Picture 2" descr="U:\_CA-Legacy-U-Drive\Paul Docs\Figure 1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917" y="1772816"/>
            <a:ext cx="5754403"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1368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Figure 11.4</a:t>
            </a:r>
            <a:endParaRPr lang="en-AU" sz="2000" dirty="0"/>
          </a:p>
        </p:txBody>
      </p:sp>
      <p:sp>
        <p:nvSpPr>
          <p:cNvPr id="3" name="Text Placeholder 2"/>
          <p:cNvSpPr>
            <a:spLocks noGrp="1"/>
          </p:cNvSpPr>
          <p:nvPr>
            <p:ph type="body" sz="quarter" idx="12"/>
          </p:nvPr>
        </p:nvSpPr>
        <p:spPr>
          <a:xfrm>
            <a:off x="1475656" y="1050504"/>
            <a:ext cx="6192688" cy="578296"/>
          </a:xfrm>
        </p:spPr>
        <p:txBody>
          <a:bodyPr>
            <a:noAutofit/>
          </a:bodyPr>
          <a:lstStyle/>
          <a:p>
            <a:r>
              <a:rPr lang="en-AU" sz="1600" b="0" dirty="0"/>
              <a:t>Interstate and international collaborations: number of cancer research</a:t>
            </a:r>
          </a:p>
          <a:p>
            <a:r>
              <a:rPr lang="en-AU" sz="1600" b="0" dirty="0"/>
              <a:t>projects and research programs and location of collaborator(s) in the </a:t>
            </a:r>
            <a:r>
              <a:rPr lang="en-AU" sz="1600" b="0" dirty="0" smtClean="0"/>
              <a:t>period 2006 </a:t>
            </a:r>
            <a:r>
              <a:rPr lang="en-AU" sz="1600" b="0" dirty="0"/>
              <a:t>to 2011</a:t>
            </a:r>
            <a:endParaRPr lang="en-AU" sz="1500" dirty="0"/>
          </a:p>
        </p:txBody>
      </p:sp>
      <p:pic>
        <p:nvPicPr>
          <p:cNvPr id="26626" name="Picture 2" descr="U:\_CA-Legacy-U-Drive\Paul Docs\Figure 1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508" y="1852958"/>
            <a:ext cx="5794812" cy="460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805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76350" y="476672"/>
            <a:ext cx="4895850" cy="722312"/>
          </a:xfrm>
        </p:spPr>
        <p:txBody>
          <a:bodyPr>
            <a:normAutofit/>
          </a:bodyPr>
          <a:lstStyle/>
          <a:p>
            <a:r>
              <a:rPr lang="en-AU" sz="2000" dirty="0" smtClean="0"/>
              <a:t>Figure 12.1</a:t>
            </a:r>
            <a:endParaRPr lang="en-AU" sz="2000" dirty="0"/>
          </a:p>
        </p:txBody>
      </p:sp>
      <p:sp>
        <p:nvSpPr>
          <p:cNvPr id="3" name="Text Placeholder 2"/>
          <p:cNvSpPr>
            <a:spLocks noGrp="1"/>
          </p:cNvSpPr>
          <p:nvPr>
            <p:ph type="body" sz="quarter" idx="12"/>
          </p:nvPr>
        </p:nvSpPr>
        <p:spPr>
          <a:xfrm>
            <a:off x="1475656" y="978496"/>
            <a:ext cx="6336704" cy="578296"/>
          </a:xfrm>
        </p:spPr>
        <p:txBody>
          <a:bodyPr>
            <a:noAutofit/>
          </a:bodyPr>
          <a:lstStyle/>
          <a:p>
            <a:r>
              <a:rPr lang="en-AU" sz="1600" b="0" dirty="0"/>
              <a:t>Cancer research projects and research programs in NSW: pattern of</a:t>
            </a:r>
          </a:p>
          <a:p>
            <a:r>
              <a:rPr lang="en-AU" sz="1600" b="0" dirty="0"/>
              <a:t>proportional funding to each CSO category in 2003−2005, 2006−2008 </a:t>
            </a:r>
            <a:r>
              <a:rPr lang="en-AU" sz="1600" b="0" dirty="0" smtClean="0"/>
              <a:t>and 2009</a:t>
            </a:r>
            <a:r>
              <a:rPr lang="en-AU" sz="1600" b="0" dirty="0"/>
              <a:t>−2011</a:t>
            </a:r>
            <a:endParaRPr lang="en-AU" sz="1500" dirty="0"/>
          </a:p>
        </p:txBody>
      </p:sp>
      <p:pic>
        <p:nvPicPr>
          <p:cNvPr id="27650" name="Picture 2" descr="U:\_CA-Legacy-U-Drive\Paul Docs\Figure 12.1.png"/>
          <p:cNvPicPr>
            <a:picLocks noChangeAspect="1" noChangeArrowheads="1"/>
          </p:cNvPicPr>
          <p:nvPr/>
        </p:nvPicPr>
        <p:blipFill rotWithShape="1">
          <a:blip r:embed="rId3">
            <a:extLst>
              <a:ext uri="{28A0092B-C50C-407E-A947-70E740481C1C}">
                <a14:useLocalDpi xmlns:a14="http://schemas.microsoft.com/office/drawing/2010/main" val="0"/>
              </a:ext>
            </a:extLst>
          </a:blip>
          <a:srcRect l="21512" t="23940" r="22674" b="19174"/>
          <a:stretch/>
        </p:blipFill>
        <p:spPr bwMode="auto">
          <a:xfrm>
            <a:off x="1547664" y="1844824"/>
            <a:ext cx="6048672" cy="436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8930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6310" y="476672"/>
            <a:ext cx="4895850" cy="722312"/>
          </a:xfrm>
        </p:spPr>
        <p:txBody>
          <a:bodyPr>
            <a:normAutofit/>
          </a:bodyPr>
          <a:lstStyle/>
          <a:p>
            <a:r>
              <a:rPr lang="en-AU" sz="2000" dirty="0" smtClean="0"/>
              <a:t>Figure 12.2</a:t>
            </a:r>
            <a:endParaRPr lang="en-AU" sz="2000" dirty="0"/>
          </a:p>
        </p:txBody>
      </p:sp>
      <p:sp>
        <p:nvSpPr>
          <p:cNvPr id="3" name="Text Placeholder 2"/>
          <p:cNvSpPr>
            <a:spLocks noGrp="1"/>
          </p:cNvSpPr>
          <p:nvPr>
            <p:ph type="body" sz="quarter" idx="12"/>
          </p:nvPr>
        </p:nvSpPr>
        <p:spPr>
          <a:xfrm>
            <a:off x="1115616" y="978496"/>
            <a:ext cx="6480720" cy="578296"/>
          </a:xfrm>
        </p:spPr>
        <p:txBody>
          <a:bodyPr>
            <a:noAutofit/>
          </a:bodyPr>
          <a:lstStyle/>
          <a:p>
            <a:r>
              <a:rPr lang="en-AU" sz="1600" b="0" dirty="0"/>
              <a:t>Cancer research projects and research programs in Victoria: pattern of</a:t>
            </a:r>
          </a:p>
          <a:p>
            <a:r>
              <a:rPr lang="en-AU" sz="1600" b="0" dirty="0"/>
              <a:t>proportional funding to each CSO category in 2003−2005, 2006−2008 </a:t>
            </a:r>
            <a:r>
              <a:rPr lang="en-AU" sz="1600" b="0" dirty="0" smtClean="0"/>
              <a:t>and 2009</a:t>
            </a:r>
            <a:r>
              <a:rPr lang="en-AU" sz="1600" b="0" dirty="0"/>
              <a:t>−2011</a:t>
            </a:r>
            <a:endParaRPr lang="en-AU" sz="1500" dirty="0"/>
          </a:p>
        </p:txBody>
      </p:sp>
      <p:pic>
        <p:nvPicPr>
          <p:cNvPr id="11266" name="Picture 2" descr="C:\Users\pjackson\AppData\Local\Microsoft\Windows\Temporary Internet Files\Content.Outlook\D3S8OB8X\Figure 12 2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2816"/>
            <a:ext cx="6408712" cy="448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0975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88318" y="476672"/>
            <a:ext cx="4895850" cy="722312"/>
          </a:xfrm>
        </p:spPr>
        <p:txBody>
          <a:bodyPr>
            <a:normAutofit/>
          </a:bodyPr>
          <a:lstStyle/>
          <a:p>
            <a:r>
              <a:rPr lang="en-AU" sz="2000" dirty="0" smtClean="0"/>
              <a:t>Figure 12.3</a:t>
            </a:r>
            <a:endParaRPr lang="en-AU" sz="2000" dirty="0"/>
          </a:p>
        </p:txBody>
      </p:sp>
      <p:sp>
        <p:nvSpPr>
          <p:cNvPr id="3" name="Text Placeholder 2"/>
          <p:cNvSpPr>
            <a:spLocks noGrp="1"/>
          </p:cNvSpPr>
          <p:nvPr>
            <p:ph type="body" sz="quarter" idx="12"/>
          </p:nvPr>
        </p:nvSpPr>
        <p:spPr>
          <a:xfrm>
            <a:off x="1187624" y="978496"/>
            <a:ext cx="6480720" cy="578296"/>
          </a:xfrm>
        </p:spPr>
        <p:txBody>
          <a:bodyPr>
            <a:noAutofit/>
          </a:bodyPr>
          <a:lstStyle/>
          <a:p>
            <a:r>
              <a:rPr lang="en-AU" sz="1600" b="0" dirty="0"/>
              <a:t>Cancer research projects and research programs in Queensland: pattern </a:t>
            </a:r>
            <a:r>
              <a:rPr lang="en-AU" sz="1600" b="0" dirty="0" smtClean="0"/>
              <a:t>of proportional </a:t>
            </a:r>
            <a:r>
              <a:rPr lang="en-AU" sz="1600" b="0" dirty="0"/>
              <a:t>funding to each CSO category in 2003−2005, 2006−2008 </a:t>
            </a:r>
            <a:r>
              <a:rPr lang="en-AU" sz="1600" b="0" dirty="0" smtClean="0"/>
              <a:t>and 2009</a:t>
            </a:r>
            <a:r>
              <a:rPr lang="en-AU" sz="1600" b="0" dirty="0"/>
              <a:t>−2011</a:t>
            </a:r>
            <a:endParaRPr lang="en-AU" sz="1500" dirty="0"/>
          </a:p>
        </p:txBody>
      </p:sp>
      <p:pic>
        <p:nvPicPr>
          <p:cNvPr id="28674" name="Picture 2" descr="U:\_CA-Legacy-U-Drive\Paul Docs\Figure 12.3.png"/>
          <p:cNvPicPr>
            <a:picLocks noChangeAspect="1" noChangeArrowheads="1"/>
          </p:cNvPicPr>
          <p:nvPr/>
        </p:nvPicPr>
        <p:blipFill rotWithShape="1">
          <a:blip r:embed="rId3">
            <a:extLst>
              <a:ext uri="{28A0092B-C50C-407E-A947-70E740481C1C}">
                <a14:useLocalDpi xmlns:a14="http://schemas.microsoft.com/office/drawing/2010/main" val="0"/>
              </a:ext>
            </a:extLst>
          </a:blip>
          <a:srcRect l="22209" t="24600" r="22093" b="19172"/>
          <a:stretch/>
        </p:blipFill>
        <p:spPr bwMode="auto">
          <a:xfrm>
            <a:off x="1259632" y="1786270"/>
            <a:ext cx="6264696" cy="447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614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12.4</a:t>
            </a:r>
            <a:endParaRPr lang="en-AU" sz="2000" dirty="0"/>
          </a:p>
        </p:txBody>
      </p:sp>
      <p:sp>
        <p:nvSpPr>
          <p:cNvPr id="3" name="Text Placeholder 2"/>
          <p:cNvSpPr>
            <a:spLocks noGrp="1"/>
          </p:cNvSpPr>
          <p:nvPr>
            <p:ph type="body" sz="quarter" idx="12"/>
          </p:nvPr>
        </p:nvSpPr>
        <p:spPr>
          <a:xfrm>
            <a:off x="1043608" y="978496"/>
            <a:ext cx="6480720" cy="578296"/>
          </a:xfrm>
        </p:spPr>
        <p:txBody>
          <a:bodyPr>
            <a:noAutofit/>
          </a:bodyPr>
          <a:lstStyle/>
          <a:p>
            <a:r>
              <a:rPr lang="en-AU" sz="1600" b="0" dirty="0"/>
              <a:t>Cancer research projects and research programs in South Australia: pattern </a:t>
            </a:r>
            <a:r>
              <a:rPr lang="en-AU" sz="1600" b="0" dirty="0" smtClean="0"/>
              <a:t>of proportional </a:t>
            </a:r>
            <a:r>
              <a:rPr lang="en-AU" sz="1600" b="0" dirty="0"/>
              <a:t>funding to each CSO category in 2003−2005, 2006−2008 </a:t>
            </a:r>
            <a:r>
              <a:rPr lang="en-AU" sz="1600" b="0" dirty="0" smtClean="0"/>
              <a:t>and 2009</a:t>
            </a:r>
            <a:r>
              <a:rPr lang="en-AU" sz="1600" b="0" dirty="0"/>
              <a:t>−2011</a:t>
            </a:r>
            <a:endParaRPr lang="en-AU" sz="1500" dirty="0"/>
          </a:p>
        </p:txBody>
      </p:sp>
      <p:pic>
        <p:nvPicPr>
          <p:cNvPr id="29698" name="Picture 2" descr="U:\_CA-Legacy-U-Drive\Paul Docs\Figure 12.4.png"/>
          <p:cNvPicPr>
            <a:picLocks noChangeAspect="1" noChangeArrowheads="1"/>
          </p:cNvPicPr>
          <p:nvPr/>
        </p:nvPicPr>
        <p:blipFill rotWithShape="1">
          <a:blip r:embed="rId3">
            <a:extLst>
              <a:ext uri="{28A0092B-C50C-407E-A947-70E740481C1C}">
                <a14:useLocalDpi xmlns:a14="http://schemas.microsoft.com/office/drawing/2010/main" val="0"/>
              </a:ext>
            </a:extLst>
          </a:blip>
          <a:srcRect l="22325" t="24270" r="21977" b="19831"/>
          <a:stretch/>
        </p:blipFill>
        <p:spPr bwMode="auto">
          <a:xfrm>
            <a:off x="1187624" y="1765004"/>
            <a:ext cx="6336704" cy="449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3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12.5</a:t>
            </a:r>
            <a:endParaRPr lang="en-AU" sz="2000" dirty="0"/>
          </a:p>
        </p:txBody>
      </p:sp>
      <p:sp>
        <p:nvSpPr>
          <p:cNvPr id="3" name="Text Placeholder 2"/>
          <p:cNvSpPr>
            <a:spLocks noGrp="1"/>
          </p:cNvSpPr>
          <p:nvPr>
            <p:ph type="body" sz="quarter" idx="12"/>
          </p:nvPr>
        </p:nvSpPr>
        <p:spPr>
          <a:xfrm>
            <a:off x="1043608" y="978496"/>
            <a:ext cx="6624736" cy="578296"/>
          </a:xfrm>
        </p:spPr>
        <p:txBody>
          <a:bodyPr>
            <a:noAutofit/>
          </a:bodyPr>
          <a:lstStyle/>
          <a:p>
            <a:r>
              <a:rPr lang="en-AU" sz="1600" b="0" dirty="0"/>
              <a:t>Cancer research projects and research programs in Western Australia: </a:t>
            </a:r>
            <a:r>
              <a:rPr lang="en-AU" sz="1600" b="0" dirty="0" smtClean="0"/>
              <a:t>pattern of </a:t>
            </a:r>
            <a:r>
              <a:rPr lang="en-AU" sz="1600" b="0" dirty="0"/>
              <a:t>proportional funding to each CSO category in 2003−2005, 2006−</a:t>
            </a:r>
            <a:r>
              <a:rPr lang="en-AU" sz="1600" b="0" dirty="0" smtClean="0"/>
              <a:t>2008 and </a:t>
            </a:r>
            <a:r>
              <a:rPr lang="en-AU" sz="1600" b="0" dirty="0"/>
              <a:t>2009−2011</a:t>
            </a:r>
            <a:endParaRPr lang="en-AU" sz="1500" dirty="0"/>
          </a:p>
        </p:txBody>
      </p:sp>
      <p:pic>
        <p:nvPicPr>
          <p:cNvPr id="30722" name="Picture 2" descr="U:\_CA-Legacy-U-Drive\Paul Docs\Figure 12.5.png"/>
          <p:cNvPicPr>
            <a:picLocks noChangeAspect="1" noChangeArrowheads="1"/>
          </p:cNvPicPr>
          <p:nvPr/>
        </p:nvPicPr>
        <p:blipFill rotWithShape="1">
          <a:blip r:embed="rId3">
            <a:extLst>
              <a:ext uri="{28A0092B-C50C-407E-A947-70E740481C1C}">
                <a14:useLocalDpi xmlns:a14="http://schemas.microsoft.com/office/drawing/2010/main" val="0"/>
              </a:ext>
            </a:extLst>
          </a:blip>
          <a:srcRect l="22035" t="25861" r="22034" b="19438"/>
          <a:stretch/>
        </p:blipFill>
        <p:spPr bwMode="auto">
          <a:xfrm>
            <a:off x="1185930" y="1781067"/>
            <a:ext cx="6338398" cy="438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097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2334" y="476672"/>
            <a:ext cx="4895850" cy="722312"/>
          </a:xfrm>
        </p:spPr>
        <p:txBody>
          <a:bodyPr>
            <a:normAutofit/>
          </a:bodyPr>
          <a:lstStyle/>
          <a:p>
            <a:r>
              <a:rPr lang="en-AU" sz="2000" dirty="0" smtClean="0"/>
              <a:t>Table 3.2</a:t>
            </a:r>
            <a:endParaRPr lang="en-AU" sz="2000" dirty="0"/>
          </a:p>
        </p:txBody>
      </p:sp>
      <p:sp>
        <p:nvSpPr>
          <p:cNvPr id="3" name="Text Placeholder 2"/>
          <p:cNvSpPr>
            <a:spLocks noGrp="1"/>
          </p:cNvSpPr>
          <p:nvPr>
            <p:ph type="body" sz="quarter" idx="12"/>
          </p:nvPr>
        </p:nvSpPr>
        <p:spPr>
          <a:xfrm>
            <a:off x="1331640" y="978496"/>
            <a:ext cx="6480720" cy="578296"/>
          </a:xfrm>
        </p:spPr>
        <p:txBody>
          <a:bodyPr>
            <a:noAutofit/>
          </a:bodyPr>
          <a:lstStyle/>
          <a:p>
            <a:r>
              <a:rPr lang="en-AU" sz="1600" b="0" dirty="0"/>
              <a:t>Distribution to states and territories of direct funding to cancer </a:t>
            </a:r>
            <a:r>
              <a:rPr lang="en-AU" sz="1600" b="0" dirty="0" smtClean="0"/>
              <a:t>research projects </a:t>
            </a:r>
            <a:r>
              <a:rPr lang="en-AU" sz="1600" b="0" dirty="0"/>
              <a:t>and research programs from NHMRC and non-NHMRC </a:t>
            </a:r>
            <a:r>
              <a:rPr lang="en-AU" sz="1600" b="0" dirty="0" smtClean="0"/>
              <a:t>funding sources </a:t>
            </a:r>
            <a:r>
              <a:rPr lang="en-AU" sz="1600" b="0" dirty="0"/>
              <a:t>in the period 2006 to 2011</a:t>
            </a:r>
            <a:endParaRPr lang="en-AU" sz="1600" dirty="0"/>
          </a:p>
        </p:txBody>
      </p:sp>
      <p:pic>
        <p:nvPicPr>
          <p:cNvPr id="3074" name="Picture 2" descr="C:\Users\pjackson\AppData\Local\Microsoft\Windows\Temporary Internet Files\Content.Outlook\D3S8OB8X\Table 3 2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72816"/>
            <a:ext cx="5040560" cy="473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06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12.6 ACT</a:t>
            </a:r>
            <a:endParaRPr lang="en-AU" sz="2000" dirty="0"/>
          </a:p>
        </p:txBody>
      </p:sp>
      <p:sp>
        <p:nvSpPr>
          <p:cNvPr id="3" name="Text Placeholder 2"/>
          <p:cNvSpPr>
            <a:spLocks noGrp="1"/>
          </p:cNvSpPr>
          <p:nvPr>
            <p:ph type="body" sz="quarter" idx="12"/>
          </p:nvPr>
        </p:nvSpPr>
        <p:spPr>
          <a:xfrm>
            <a:off x="1043608" y="978496"/>
            <a:ext cx="6408712" cy="578296"/>
          </a:xfrm>
        </p:spPr>
        <p:txBody>
          <a:bodyPr>
            <a:noAutofit/>
          </a:bodyPr>
          <a:lstStyle/>
          <a:p>
            <a:r>
              <a:rPr lang="en-AU" sz="1600" b="0" dirty="0"/>
              <a:t>Cancer research projects and research programs in </a:t>
            </a:r>
            <a:r>
              <a:rPr lang="en-AU" sz="1600" b="0" dirty="0" smtClean="0"/>
              <a:t>Australian</a:t>
            </a:r>
            <a:r>
              <a:rPr lang="en-AU" sz="1600" b="0" dirty="0"/>
              <a:t> </a:t>
            </a:r>
            <a:r>
              <a:rPr lang="en-AU" sz="1600" b="0" dirty="0" smtClean="0"/>
              <a:t>Capital Territory: </a:t>
            </a:r>
            <a:r>
              <a:rPr lang="en-AU" sz="1600" b="0" dirty="0"/>
              <a:t>pattern of proportional funding </a:t>
            </a:r>
            <a:r>
              <a:rPr lang="en-AU" sz="1600" b="0" dirty="0" smtClean="0"/>
              <a:t>to each </a:t>
            </a:r>
            <a:r>
              <a:rPr lang="en-AU" sz="1600" b="0" dirty="0"/>
              <a:t>CSO category </a:t>
            </a:r>
            <a:r>
              <a:rPr lang="en-AU" sz="1600" b="0" dirty="0" smtClean="0"/>
              <a:t>in 2003− 2005</a:t>
            </a:r>
            <a:r>
              <a:rPr lang="en-AU" sz="1600" b="0" dirty="0"/>
              <a:t>, 2006−2008 and 2009−2011</a:t>
            </a:r>
            <a:endParaRPr lang="en-AU" sz="1500" dirty="0"/>
          </a:p>
        </p:txBody>
      </p:sp>
      <p:pic>
        <p:nvPicPr>
          <p:cNvPr id="31746" name="Picture 2" descr="U:\_CA-Legacy-U-Drive\Paul Docs\Figure 12.6 ACT.png"/>
          <p:cNvPicPr>
            <a:picLocks noChangeAspect="1" noChangeArrowheads="1"/>
          </p:cNvPicPr>
          <p:nvPr/>
        </p:nvPicPr>
        <p:blipFill rotWithShape="1">
          <a:blip r:embed="rId3">
            <a:extLst>
              <a:ext uri="{28A0092B-C50C-407E-A947-70E740481C1C}">
                <a14:useLocalDpi xmlns:a14="http://schemas.microsoft.com/office/drawing/2010/main" val="0"/>
              </a:ext>
            </a:extLst>
          </a:blip>
          <a:srcRect l="22675" t="24269" r="23023" b="19667"/>
          <a:stretch/>
        </p:blipFill>
        <p:spPr bwMode="auto">
          <a:xfrm>
            <a:off x="1187624" y="1765005"/>
            <a:ext cx="6120680" cy="446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963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12.6 NT</a:t>
            </a:r>
            <a:endParaRPr lang="en-AU" sz="2000" dirty="0"/>
          </a:p>
        </p:txBody>
      </p:sp>
      <p:sp>
        <p:nvSpPr>
          <p:cNvPr id="3" name="Text Placeholder 2"/>
          <p:cNvSpPr>
            <a:spLocks noGrp="1"/>
          </p:cNvSpPr>
          <p:nvPr>
            <p:ph type="body" sz="quarter" idx="12"/>
          </p:nvPr>
        </p:nvSpPr>
        <p:spPr>
          <a:xfrm>
            <a:off x="1043608" y="978496"/>
            <a:ext cx="6192688" cy="578296"/>
          </a:xfrm>
        </p:spPr>
        <p:txBody>
          <a:bodyPr>
            <a:noAutofit/>
          </a:bodyPr>
          <a:lstStyle/>
          <a:p>
            <a:r>
              <a:rPr lang="en-AU" sz="1600" b="0" dirty="0"/>
              <a:t>Cancer research projects and research programs in </a:t>
            </a:r>
            <a:r>
              <a:rPr lang="en-AU" sz="1600" b="0" dirty="0" smtClean="0"/>
              <a:t>Northern Territory: </a:t>
            </a:r>
            <a:r>
              <a:rPr lang="en-AU" sz="1600" b="0" dirty="0"/>
              <a:t>pattern of proportional funding </a:t>
            </a:r>
            <a:r>
              <a:rPr lang="en-AU" sz="1600" b="0" dirty="0" smtClean="0"/>
              <a:t>to each </a:t>
            </a:r>
            <a:r>
              <a:rPr lang="en-AU" sz="1600" b="0" dirty="0"/>
              <a:t>CSO category in 2003−2005, 2006−2008 and 2009−2011</a:t>
            </a:r>
            <a:endParaRPr lang="en-AU" sz="1500" dirty="0"/>
          </a:p>
        </p:txBody>
      </p:sp>
      <p:pic>
        <p:nvPicPr>
          <p:cNvPr id="32770" name="Picture 2" descr="U:\_CA-Legacy-U-Drive\Paul Docs\Figure 12.6 NT.png"/>
          <p:cNvPicPr>
            <a:picLocks noChangeAspect="1" noChangeArrowheads="1"/>
          </p:cNvPicPr>
          <p:nvPr/>
        </p:nvPicPr>
        <p:blipFill rotWithShape="1">
          <a:blip r:embed="rId3">
            <a:extLst>
              <a:ext uri="{28A0092B-C50C-407E-A947-70E740481C1C}">
                <a14:useLocalDpi xmlns:a14="http://schemas.microsoft.com/office/drawing/2010/main" val="0"/>
              </a:ext>
            </a:extLst>
          </a:blip>
          <a:srcRect l="21860" t="23778" r="23023" b="19830"/>
          <a:stretch/>
        </p:blipFill>
        <p:spPr bwMode="auto">
          <a:xfrm>
            <a:off x="1115616" y="1844824"/>
            <a:ext cx="6336704" cy="458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584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44302" y="476672"/>
            <a:ext cx="4895850" cy="722312"/>
          </a:xfrm>
        </p:spPr>
        <p:txBody>
          <a:bodyPr>
            <a:normAutofit/>
          </a:bodyPr>
          <a:lstStyle/>
          <a:p>
            <a:r>
              <a:rPr lang="en-AU" sz="2000" dirty="0" smtClean="0"/>
              <a:t>Figure 12.6 Tasmania</a:t>
            </a:r>
            <a:endParaRPr lang="en-AU" sz="2000" dirty="0"/>
          </a:p>
        </p:txBody>
      </p:sp>
      <p:sp>
        <p:nvSpPr>
          <p:cNvPr id="3" name="Text Placeholder 2"/>
          <p:cNvSpPr>
            <a:spLocks noGrp="1"/>
          </p:cNvSpPr>
          <p:nvPr>
            <p:ph type="body" sz="quarter" idx="12"/>
          </p:nvPr>
        </p:nvSpPr>
        <p:spPr>
          <a:xfrm>
            <a:off x="1043608" y="978496"/>
            <a:ext cx="6192688" cy="578296"/>
          </a:xfrm>
        </p:spPr>
        <p:txBody>
          <a:bodyPr>
            <a:noAutofit/>
          </a:bodyPr>
          <a:lstStyle/>
          <a:p>
            <a:r>
              <a:rPr lang="en-AU" sz="1600" b="0" dirty="0"/>
              <a:t>Cancer research projects and research programs in </a:t>
            </a:r>
            <a:r>
              <a:rPr lang="en-AU" sz="1600" b="0" dirty="0" smtClean="0"/>
              <a:t>Tasmania: </a:t>
            </a:r>
            <a:r>
              <a:rPr lang="en-AU" sz="1600" b="0" dirty="0"/>
              <a:t>pattern of proportional funding </a:t>
            </a:r>
            <a:r>
              <a:rPr lang="en-AU" sz="1600" b="0" dirty="0" smtClean="0"/>
              <a:t>to each </a:t>
            </a:r>
            <a:r>
              <a:rPr lang="en-AU" sz="1600" b="0" dirty="0"/>
              <a:t>CSO category in 2003−2005, 2006−2008 and 2009−2011</a:t>
            </a:r>
            <a:endParaRPr lang="en-AU" sz="1500" dirty="0"/>
          </a:p>
        </p:txBody>
      </p:sp>
      <p:pic>
        <p:nvPicPr>
          <p:cNvPr id="33794" name="Picture 2" descr="U:\_CA-Legacy-U-Drive\Paul Docs\Figure 12.6 Tas.png"/>
          <p:cNvPicPr>
            <a:picLocks noChangeAspect="1" noChangeArrowheads="1"/>
          </p:cNvPicPr>
          <p:nvPr/>
        </p:nvPicPr>
        <p:blipFill rotWithShape="1">
          <a:blip r:embed="rId3">
            <a:extLst>
              <a:ext uri="{28A0092B-C50C-407E-A947-70E740481C1C}">
                <a14:useLocalDpi xmlns:a14="http://schemas.microsoft.com/office/drawing/2010/main" val="0"/>
              </a:ext>
            </a:extLst>
          </a:blip>
          <a:srcRect l="21512" t="24435" r="22907" b="19009"/>
          <a:stretch/>
        </p:blipFill>
        <p:spPr bwMode="auto">
          <a:xfrm>
            <a:off x="1115616" y="1778533"/>
            <a:ext cx="6336704" cy="456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9180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24422" y="476672"/>
            <a:ext cx="4895850" cy="722312"/>
          </a:xfrm>
        </p:spPr>
        <p:txBody>
          <a:bodyPr>
            <a:normAutofit/>
          </a:bodyPr>
          <a:lstStyle/>
          <a:p>
            <a:r>
              <a:rPr lang="en-AU" sz="2000" dirty="0" smtClean="0"/>
              <a:t>Figure 12.7 </a:t>
            </a:r>
            <a:endParaRPr lang="en-AU" sz="2000" dirty="0"/>
          </a:p>
        </p:txBody>
      </p:sp>
      <p:sp>
        <p:nvSpPr>
          <p:cNvPr id="3" name="Text Placeholder 2"/>
          <p:cNvSpPr>
            <a:spLocks noGrp="1"/>
          </p:cNvSpPr>
          <p:nvPr>
            <p:ph type="body" sz="quarter" idx="12"/>
          </p:nvPr>
        </p:nvSpPr>
        <p:spPr>
          <a:xfrm>
            <a:off x="2123728" y="834480"/>
            <a:ext cx="7056784" cy="578296"/>
          </a:xfrm>
        </p:spPr>
        <p:txBody>
          <a:bodyPr>
            <a:noAutofit/>
          </a:bodyPr>
          <a:lstStyle/>
          <a:p>
            <a:r>
              <a:rPr lang="en-AU" sz="1600" b="0" dirty="0"/>
              <a:t>Comparison of the pattern of funding to cancer research in </a:t>
            </a:r>
            <a:endParaRPr lang="en-AU" sz="1600" b="0" dirty="0" smtClean="0"/>
          </a:p>
          <a:p>
            <a:r>
              <a:rPr lang="en-AU" sz="1600" b="0" dirty="0" smtClean="0"/>
              <a:t>Australia with Canada </a:t>
            </a:r>
            <a:r>
              <a:rPr lang="en-AU" sz="1600" b="0" dirty="0"/>
              <a:t>and the United Kingdom (2006–2011)</a:t>
            </a:r>
            <a:endParaRPr lang="en-AU" sz="1500" dirty="0"/>
          </a:p>
        </p:txBody>
      </p:sp>
      <p:pic>
        <p:nvPicPr>
          <p:cNvPr id="1026" name="Picture 2" descr="C:\Users\pjackson\AppData\Local\Microsoft\Windows\Temporary Internet Files\Content.Outlook\YIQ2UI2Q\Table 12 7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68564"/>
            <a:ext cx="3528392" cy="505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3683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6310" y="476672"/>
            <a:ext cx="4895850" cy="722312"/>
          </a:xfrm>
        </p:spPr>
        <p:txBody>
          <a:bodyPr>
            <a:normAutofit/>
          </a:bodyPr>
          <a:lstStyle/>
          <a:p>
            <a:r>
              <a:rPr lang="en-AU" sz="2000" dirty="0" smtClean="0"/>
              <a:t>Figure 12.7 Australia</a:t>
            </a:r>
            <a:endParaRPr lang="en-AU" sz="2000" dirty="0"/>
          </a:p>
        </p:txBody>
      </p:sp>
      <p:sp>
        <p:nvSpPr>
          <p:cNvPr id="3" name="Text Placeholder 2"/>
          <p:cNvSpPr>
            <a:spLocks noGrp="1"/>
          </p:cNvSpPr>
          <p:nvPr>
            <p:ph type="body" sz="quarter" idx="12"/>
          </p:nvPr>
        </p:nvSpPr>
        <p:spPr>
          <a:xfrm>
            <a:off x="1115616" y="836712"/>
            <a:ext cx="6192688" cy="578296"/>
          </a:xfrm>
        </p:spPr>
        <p:txBody>
          <a:bodyPr>
            <a:noAutofit/>
          </a:bodyPr>
          <a:lstStyle/>
          <a:p>
            <a:r>
              <a:rPr lang="en-AU" sz="1600" b="0" dirty="0"/>
              <a:t>P</a:t>
            </a:r>
            <a:r>
              <a:rPr lang="en-AU" sz="1600" b="0" dirty="0" smtClean="0"/>
              <a:t>attern </a:t>
            </a:r>
            <a:r>
              <a:rPr lang="en-AU" sz="1600" b="0" dirty="0"/>
              <a:t>of funding to cancer research in Australia </a:t>
            </a:r>
            <a:r>
              <a:rPr lang="en-AU" sz="1600" b="0" dirty="0" smtClean="0"/>
              <a:t>(</a:t>
            </a:r>
            <a:r>
              <a:rPr lang="en-AU" sz="1600" b="0" dirty="0"/>
              <a:t>2006–2011)</a:t>
            </a:r>
            <a:endParaRPr lang="en-AU" sz="1500" dirty="0"/>
          </a:p>
        </p:txBody>
      </p:sp>
      <p:pic>
        <p:nvPicPr>
          <p:cNvPr id="34818" name="Picture 2" descr="U:\_CA-Legacy-U-Drive\Paul Docs\Figure 12.7 A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260" y="1628800"/>
            <a:ext cx="660310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1285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16310" y="476672"/>
            <a:ext cx="4895850" cy="722312"/>
          </a:xfrm>
        </p:spPr>
        <p:txBody>
          <a:bodyPr>
            <a:normAutofit/>
          </a:bodyPr>
          <a:lstStyle/>
          <a:p>
            <a:r>
              <a:rPr lang="en-AU" sz="2000" dirty="0" smtClean="0"/>
              <a:t>Figure 12.7 Canada</a:t>
            </a:r>
            <a:endParaRPr lang="en-AU" sz="2000" dirty="0"/>
          </a:p>
        </p:txBody>
      </p:sp>
      <p:sp>
        <p:nvSpPr>
          <p:cNvPr id="3" name="Text Placeholder 2"/>
          <p:cNvSpPr>
            <a:spLocks noGrp="1"/>
          </p:cNvSpPr>
          <p:nvPr>
            <p:ph type="body" sz="quarter" idx="12"/>
          </p:nvPr>
        </p:nvSpPr>
        <p:spPr>
          <a:xfrm>
            <a:off x="1115616" y="836712"/>
            <a:ext cx="6192688" cy="578296"/>
          </a:xfrm>
        </p:spPr>
        <p:txBody>
          <a:bodyPr>
            <a:noAutofit/>
          </a:bodyPr>
          <a:lstStyle/>
          <a:p>
            <a:r>
              <a:rPr lang="en-AU" sz="1600" b="0" dirty="0"/>
              <a:t>P</a:t>
            </a:r>
            <a:r>
              <a:rPr lang="en-AU" sz="1600" b="0" dirty="0" smtClean="0"/>
              <a:t>attern </a:t>
            </a:r>
            <a:r>
              <a:rPr lang="en-AU" sz="1600" b="0" dirty="0"/>
              <a:t>of funding to cancer research in </a:t>
            </a:r>
            <a:r>
              <a:rPr lang="en-AU" sz="1600" b="0" dirty="0" smtClean="0"/>
              <a:t>Canada (</a:t>
            </a:r>
            <a:r>
              <a:rPr lang="en-AU" sz="1600" b="0" dirty="0"/>
              <a:t>2006–2011)</a:t>
            </a:r>
            <a:endParaRPr lang="en-AU" sz="1500" dirty="0"/>
          </a:p>
        </p:txBody>
      </p:sp>
      <p:pic>
        <p:nvPicPr>
          <p:cNvPr id="35842" name="Picture 2" descr="U:\_CA-Legacy-U-Drive\Paul Docs\Figure 12.7 Cana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224" y="1484784"/>
            <a:ext cx="677715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8966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76672"/>
            <a:ext cx="4895850" cy="722312"/>
          </a:xfrm>
        </p:spPr>
        <p:txBody>
          <a:bodyPr>
            <a:normAutofit/>
          </a:bodyPr>
          <a:lstStyle/>
          <a:p>
            <a:r>
              <a:rPr lang="en-AU" sz="2000" dirty="0" smtClean="0"/>
              <a:t>Figure 12.7 United Kingdom</a:t>
            </a:r>
            <a:endParaRPr lang="en-AU" sz="2000" dirty="0"/>
          </a:p>
        </p:txBody>
      </p:sp>
      <p:sp>
        <p:nvSpPr>
          <p:cNvPr id="3" name="Text Placeholder 2"/>
          <p:cNvSpPr>
            <a:spLocks noGrp="1"/>
          </p:cNvSpPr>
          <p:nvPr>
            <p:ph type="body" sz="quarter" idx="12"/>
          </p:nvPr>
        </p:nvSpPr>
        <p:spPr>
          <a:xfrm>
            <a:off x="539552" y="836712"/>
            <a:ext cx="6192688" cy="578296"/>
          </a:xfrm>
        </p:spPr>
        <p:txBody>
          <a:bodyPr>
            <a:noAutofit/>
          </a:bodyPr>
          <a:lstStyle/>
          <a:p>
            <a:r>
              <a:rPr lang="en-AU" sz="1600" b="0" dirty="0"/>
              <a:t>P</a:t>
            </a:r>
            <a:r>
              <a:rPr lang="en-AU" sz="1600" b="0" dirty="0" smtClean="0"/>
              <a:t>attern </a:t>
            </a:r>
            <a:r>
              <a:rPr lang="en-AU" sz="1600" b="0" dirty="0"/>
              <a:t>of funding to cancer research in </a:t>
            </a:r>
            <a:r>
              <a:rPr lang="en-AU" sz="1600" b="0" dirty="0" smtClean="0"/>
              <a:t>United Kingdom (</a:t>
            </a:r>
            <a:r>
              <a:rPr lang="en-AU" sz="1600" b="0" dirty="0"/>
              <a:t>2006–2011)</a:t>
            </a:r>
            <a:endParaRPr lang="en-AU" sz="1500" dirty="0"/>
          </a:p>
        </p:txBody>
      </p:sp>
      <p:pic>
        <p:nvPicPr>
          <p:cNvPr id="36866" name="Picture 2" descr="U:\_CA-Legacy-U-Drive\Paul Docs\Figure 12.7 U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6984776" cy="442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372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0406" y="476672"/>
            <a:ext cx="4895850" cy="722312"/>
          </a:xfrm>
        </p:spPr>
        <p:txBody>
          <a:bodyPr>
            <a:normAutofit/>
          </a:bodyPr>
          <a:lstStyle/>
          <a:p>
            <a:r>
              <a:rPr lang="en-AU" sz="2000" dirty="0" smtClean="0"/>
              <a:t>Figure 12.8</a:t>
            </a:r>
            <a:endParaRPr lang="en-AU" sz="2000" dirty="0"/>
          </a:p>
        </p:txBody>
      </p:sp>
      <p:sp>
        <p:nvSpPr>
          <p:cNvPr id="3" name="Text Placeholder 2"/>
          <p:cNvSpPr>
            <a:spLocks noGrp="1"/>
          </p:cNvSpPr>
          <p:nvPr>
            <p:ph type="body" sz="quarter" idx="12"/>
          </p:nvPr>
        </p:nvSpPr>
        <p:spPr>
          <a:xfrm>
            <a:off x="1979712" y="836712"/>
            <a:ext cx="6192688" cy="578296"/>
          </a:xfrm>
        </p:spPr>
        <p:txBody>
          <a:bodyPr>
            <a:noAutofit/>
          </a:bodyPr>
          <a:lstStyle/>
          <a:p>
            <a:r>
              <a:rPr lang="en-AU" sz="1600" b="0" dirty="0"/>
              <a:t>Pattern of funding in international cancer research (2008)</a:t>
            </a:r>
            <a:endParaRPr lang="en-AU" sz="1500" dirty="0"/>
          </a:p>
        </p:txBody>
      </p:sp>
      <p:pic>
        <p:nvPicPr>
          <p:cNvPr id="12290" name="Picture 2" descr="C:\Users\pjackson\AppData\Local\Microsoft\Windows\Temporary Internet Files\Content.Outlook\D3S8OB8X\Figure 12 8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340768"/>
            <a:ext cx="3744416" cy="5259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2194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76672"/>
            <a:ext cx="4895850" cy="722312"/>
          </a:xfrm>
        </p:spPr>
        <p:txBody>
          <a:bodyPr>
            <a:normAutofit/>
          </a:bodyPr>
          <a:lstStyle/>
          <a:p>
            <a:r>
              <a:rPr lang="en-AU" sz="2000" dirty="0" smtClean="0"/>
              <a:t>Figure 12.9 Australia</a:t>
            </a:r>
            <a:endParaRPr lang="en-AU" sz="2000" dirty="0"/>
          </a:p>
        </p:txBody>
      </p:sp>
      <p:sp>
        <p:nvSpPr>
          <p:cNvPr id="3" name="Text Placeholder 2"/>
          <p:cNvSpPr>
            <a:spLocks noGrp="1"/>
          </p:cNvSpPr>
          <p:nvPr>
            <p:ph type="body" sz="quarter" idx="12"/>
          </p:nvPr>
        </p:nvSpPr>
        <p:spPr>
          <a:xfrm>
            <a:off x="539552" y="836712"/>
            <a:ext cx="7416824" cy="578296"/>
          </a:xfrm>
        </p:spPr>
        <p:txBody>
          <a:bodyPr>
            <a:noAutofit/>
          </a:bodyPr>
          <a:lstStyle/>
          <a:p>
            <a:r>
              <a:rPr lang="en-AU" sz="1600" b="0" dirty="0"/>
              <a:t>International comparisons of the changes in the patterns of funding to </a:t>
            </a:r>
            <a:r>
              <a:rPr lang="en-AU" sz="1600" b="0" dirty="0" smtClean="0"/>
              <a:t>cancer research</a:t>
            </a:r>
            <a:endParaRPr lang="en-AU" sz="1500" dirty="0"/>
          </a:p>
        </p:txBody>
      </p:sp>
      <p:pic>
        <p:nvPicPr>
          <p:cNvPr id="38915" name="Picture 3" descr="U:\_CA-Legacy-U-Drive\Paul Docs\Figure 12.9 Aus.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80" t="25421" r="22210" b="20159"/>
          <a:stretch/>
        </p:blipFill>
        <p:spPr bwMode="auto">
          <a:xfrm>
            <a:off x="611560" y="1466196"/>
            <a:ext cx="6984776" cy="469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060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76672"/>
            <a:ext cx="4895850" cy="722312"/>
          </a:xfrm>
        </p:spPr>
        <p:txBody>
          <a:bodyPr>
            <a:normAutofit/>
          </a:bodyPr>
          <a:lstStyle/>
          <a:p>
            <a:r>
              <a:rPr lang="en-AU" sz="2000" dirty="0" smtClean="0"/>
              <a:t>Figure 12.9 United Kingdom</a:t>
            </a:r>
            <a:endParaRPr lang="en-AU" sz="2000" dirty="0"/>
          </a:p>
        </p:txBody>
      </p:sp>
      <p:sp>
        <p:nvSpPr>
          <p:cNvPr id="3" name="Text Placeholder 2"/>
          <p:cNvSpPr>
            <a:spLocks noGrp="1"/>
          </p:cNvSpPr>
          <p:nvPr>
            <p:ph type="body" sz="quarter" idx="12"/>
          </p:nvPr>
        </p:nvSpPr>
        <p:spPr>
          <a:xfrm>
            <a:off x="539552" y="836712"/>
            <a:ext cx="7488832" cy="578296"/>
          </a:xfrm>
        </p:spPr>
        <p:txBody>
          <a:bodyPr>
            <a:noAutofit/>
          </a:bodyPr>
          <a:lstStyle/>
          <a:p>
            <a:r>
              <a:rPr lang="en-AU" sz="1600" b="0" dirty="0"/>
              <a:t>International comparisons of the changes in the patterns of funding to </a:t>
            </a:r>
            <a:r>
              <a:rPr lang="en-AU" sz="1600" b="0" dirty="0" smtClean="0"/>
              <a:t>cancer research</a:t>
            </a:r>
            <a:endParaRPr lang="en-AU" sz="1500" dirty="0"/>
          </a:p>
        </p:txBody>
      </p:sp>
      <p:pic>
        <p:nvPicPr>
          <p:cNvPr id="39938" name="Picture 2" descr="U:\_CA-Legacy-U-Drive\Paul Docs\Figure 12.9 UK.png"/>
          <p:cNvPicPr>
            <a:picLocks noChangeAspect="1" noChangeArrowheads="1"/>
          </p:cNvPicPr>
          <p:nvPr/>
        </p:nvPicPr>
        <p:blipFill rotWithShape="1">
          <a:blip r:embed="rId3">
            <a:extLst>
              <a:ext uri="{28A0092B-C50C-407E-A947-70E740481C1C}">
                <a14:useLocalDpi xmlns:a14="http://schemas.microsoft.com/office/drawing/2010/main" val="0"/>
              </a:ext>
            </a:extLst>
          </a:blip>
          <a:srcRect l="21744" t="25093" r="21977" b="19173"/>
          <a:stretch/>
        </p:blipFill>
        <p:spPr bwMode="auto">
          <a:xfrm>
            <a:off x="649553" y="1436707"/>
            <a:ext cx="6730759" cy="47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64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4382" y="476672"/>
            <a:ext cx="4895850" cy="722312"/>
          </a:xfrm>
        </p:spPr>
        <p:txBody>
          <a:bodyPr>
            <a:normAutofit/>
          </a:bodyPr>
          <a:lstStyle/>
          <a:p>
            <a:r>
              <a:rPr lang="en-AU" sz="2000" dirty="0" smtClean="0"/>
              <a:t>Table 3.3</a:t>
            </a:r>
            <a:endParaRPr lang="en-AU" sz="2000" dirty="0"/>
          </a:p>
        </p:txBody>
      </p:sp>
      <p:sp>
        <p:nvSpPr>
          <p:cNvPr id="3" name="Text Placeholder 2"/>
          <p:cNvSpPr>
            <a:spLocks noGrp="1"/>
          </p:cNvSpPr>
          <p:nvPr>
            <p:ph type="body" sz="quarter" idx="12"/>
          </p:nvPr>
        </p:nvSpPr>
        <p:spPr>
          <a:xfrm>
            <a:off x="1835696" y="978496"/>
            <a:ext cx="5832648" cy="578296"/>
          </a:xfrm>
        </p:spPr>
        <p:txBody>
          <a:bodyPr>
            <a:noAutofit/>
          </a:bodyPr>
          <a:lstStyle/>
          <a:p>
            <a:r>
              <a:rPr lang="en-AU" sz="1600" b="0" dirty="0"/>
              <a:t>Distribution to states and territories of direct funding to cancer </a:t>
            </a:r>
            <a:r>
              <a:rPr lang="en-AU" sz="1600" b="0" dirty="0" smtClean="0"/>
              <a:t>research projects </a:t>
            </a:r>
            <a:r>
              <a:rPr lang="en-AU" sz="1600" b="0" dirty="0"/>
              <a:t>and research programs in 2003–2005, 2006</a:t>
            </a:r>
            <a:r>
              <a:rPr lang="en-AU" sz="1600" b="0" dirty="0" smtClean="0"/>
              <a:t>–</a:t>
            </a:r>
          </a:p>
          <a:p>
            <a:r>
              <a:rPr lang="en-AU" sz="1600" b="0" dirty="0" smtClean="0"/>
              <a:t>2008  </a:t>
            </a:r>
            <a:r>
              <a:rPr lang="en-AU" sz="1600" b="0" dirty="0"/>
              <a:t>and 2009–2011</a:t>
            </a:r>
            <a:endParaRPr lang="en-AU" sz="1600" dirty="0"/>
          </a:p>
        </p:txBody>
      </p:sp>
      <p:pic>
        <p:nvPicPr>
          <p:cNvPr id="13314" name="Picture 2" descr="U:\_CA-Legacy-U-Drive\Paul Docs\Table 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768234"/>
            <a:ext cx="4896544" cy="468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027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76672"/>
            <a:ext cx="4895850" cy="722312"/>
          </a:xfrm>
        </p:spPr>
        <p:txBody>
          <a:bodyPr>
            <a:normAutofit/>
          </a:bodyPr>
          <a:lstStyle/>
          <a:p>
            <a:r>
              <a:rPr lang="en-AU" sz="2000" dirty="0" smtClean="0"/>
              <a:t>Figure 12.9 Canada </a:t>
            </a:r>
            <a:endParaRPr lang="en-AU" sz="2000" dirty="0"/>
          </a:p>
        </p:txBody>
      </p:sp>
      <p:sp>
        <p:nvSpPr>
          <p:cNvPr id="3" name="Text Placeholder 2"/>
          <p:cNvSpPr>
            <a:spLocks noGrp="1"/>
          </p:cNvSpPr>
          <p:nvPr>
            <p:ph type="body" sz="quarter" idx="12"/>
          </p:nvPr>
        </p:nvSpPr>
        <p:spPr>
          <a:xfrm>
            <a:off x="539552" y="836712"/>
            <a:ext cx="7416824" cy="578296"/>
          </a:xfrm>
        </p:spPr>
        <p:txBody>
          <a:bodyPr>
            <a:noAutofit/>
          </a:bodyPr>
          <a:lstStyle/>
          <a:p>
            <a:r>
              <a:rPr lang="en-AU" sz="1600" b="0" dirty="0"/>
              <a:t>International comparisons of the changes in the patterns of funding to </a:t>
            </a:r>
            <a:r>
              <a:rPr lang="en-AU" sz="1600" b="0" dirty="0" smtClean="0"/>
              <a:t>cancer research</a:t>
            </a:r>
            <a:endParaRPr lang="en-AU" sz="1500" dirty="0"/>
          </a:p>
        </p:txBody>
      </p:sp>
      <p:pic>
        <p:nvPicPr>
          <p:cNvPr id="40962" name="Picture 2" descr="U:\_CA-Legacy-U-Drive\Paul Docs\Figure 12.9 Can.png"/>
          <p:cNvPicPr>
            <a:picLocks noChangeAspect="1" noChangeArrowheads="1"/>
          </p:cNvPicPr>
          <p:nvPr/>
        </p:nvPicPr>
        <p:blipFill rotWithShape="1">
          <a:blip r:embed="rId3">
            <a:extLst>
              <a:ext uri="{28A0092B-C50C-407E-A947-70E740481C1C}">
                <a14:useLocalDpi xmlns:a14="http://schemas.microsoft.com/office/drawing/2010/main" val="0"/>
              </a:ext>
            </a:extLst>
          </a:blip>
          <a:srcRect l="20814" t="27852" r="20814" b="20261"/>
          <a:stretch/>
        </p:blipFill>
        <p:spPr bwMode="auto">
          <a:xfrm>
            <a:off x="611560" y="1484784"/>
            <a:ext cx="7056784" cy="443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59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76672"/>
            <a:ext cx="4895850" cy="722312"/>
          </a:xfrm>
        </p:spPr>
        <p:txBody>
          <a:bodyPr>
            <a:normAutofit/>
          </a:bodyPr>
          <a:lstStyle/>
          <a:p>
            <a:r>
              <a:rPr lang="en-AU" sz="2000" dirty="0" smtClean="0"/>
              <a:t>Figure 12.9 ICRP (</a:t>
            </a:r>
            <a:r>
              <a:rPr lang="en-AU" sz="2000" dirty="0" err="1" smtClean="0"/>
              <a:t>inc.</a:t>
            </a:r>
            <a:r>
              <a:rPr lang="en-AU" sz="2000" dirty="0" smtClean="0"/>
              <a:t> NIH)</a:t>
            </a:r>
            <a:endParaRPr lang="en-AU" sz="2000" dirty="0"/>
          </a:p>
        </p:txBody>
      </p:sp>
      <p:sp>
        <p:nvSpPr>
          <p:cNvPr id="3" name="Text Placeholder 2"/>
          <p:cNvSpPr>
            <a:spLocks noGrp="1"/>
          </p:cNvSpPr>
          <p:nvPr>
            <p:ph type="body" sz="quarter" idx="12"/>
          </p:nvPr>
        </p:nvSpPr>
        <p:spPr>
          <a:xfrm>
            <a:off x="539552" y="836712"/>
            <a:ext cx="7416824" cy="578296"/>
          </a:xfrm>
        </p:spPr>
        <p:txBody>
          <a:bodyPr>
            <a:noAutofit/>
          </a:bodyPr>
          <a:lstStyle/>
          <a:p>
            <a:r>
              <a:rPr lang="en-AU" sz="1600" b="0" dirty="0"/>
              <a:t>International comparisons of the changes in the patterns of funding to </a:t>
            </a:r>
            <a:r>
              <a:rPr lang="en-AU" sz="1600" b="0" dirty="0" smtClean="0"/>
              <a:t>cancer research</a:t>
            </a:r>
            <a:endParaRPr lang="en-AU" sz="1500" dirty="0"/>
          </a:p>
        </p:txBody>
      </p:sp>
      <p:pic>
        <p:nvPicPr>
          <p:cNvPr id="41986" name="Picture 2" descr="U:\_CA-Legacy-U-Drive\Paul Docs\Figure 12.9 ICRP.png"/>
          <p:cNvPicPr>
            <a:picLocks noChangeAspect="1" noChangeArrowheads="1"/>
          </p:cNvPicPr>
          <p:nvPr/>
        </p:nvPicPr>
        <p:blipFill rotWithShape="1">
          <a:blip r:embed="rId3">
            <a:extLst>
              <a:ext uri="{28A0092B-C50C-407E-A947-70E740481C1C}">
                <a14:useLocalDpi xmlns:a14="http://schemas.microsoft.com/office/drawing/2010/main" val="0"/>
              </a:ext>
            </a:extLst>
          </a:blip>
          <a:srcRect l="21395" t="26572" r="20698" b="19831"/>
          <a:stretch/>
        </p:blipFill>
        <p:spPr bwMode="auto">
          <a:xfrm>
            <a:off x="683568" y="1484784"/>
            <a:ext cx="7056784" cy="4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0197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76672"/>
            <a:ext cx="4895850" cy="722312"/>
          </a:xfrm>
        </p:spPr>
        <p:txBody>
          <a:bodyPr>
            <a:normAutofit/>
          </a:bodyPr>
          <a:lstStyle/>
          <a:p>
            <a:r>
              <a:rPr lang="en-AU" sz="2000" dirty="0" smtClean="0"/>
              <a:t>Figure 12.9 ICRP (NIH only)</a:t>
            </a:r>
            <a:endParaRPr lang="en-AU" sz="2000" dirty="0"/>
          </a:p>
        </p:txBody>
      </p:sp>
      <p:sp>
        <p:nvSpPr>
          <p:cNvPr id="3" name="Text Placeholder 2"/>
          <p:cNvSpPr>
            <a:spLocks noGrp="1"/>
          </p:cNvSpPr>
          <p:nvPr>
            <p:ph type="body" sz="quarter" idx="12"/>
          </p:nvPr>
        </p:nvSpPr>
        <p:spPr>
          <a:xfrm>
            <a:off x="539552" y="836712"/>
            <a:ext cx="7416824" cy="578296"/>
          </a:xfrm>
        </p:spPr>
        <p:txBody>
          <a:bodyPr>
            <a:noAutofit/>
          </a:bodyPr>
          <a:lstStyle/>
          <a:p>
            <a:r>
              <a:rPr lang="en-AU" sz="1600" b="0" dirty="0"/>
              <a:t>International comparisons of the changes in the patterns of funding to </a:t>
            </a:r>
            <a:r>
              <a:rPr lang="en-AU" sz="1600" b="0" dirty="0" smtClean="0"/>
              <a:t>cancer research</a:t>
            </a:r>
            <a:endParaRPr lang="en-AU" sz="1500" dirty="0"/>
          </a:p>
        </p:txBody>
      </p:sp>
      <p:pic>
        <p:nvPicPr>
          <p:cNvPr id="43010" name="Picture 2" descr="U:\_CA-Legacy-U-Drive\Paul Docs\Figure 12.9 NIH.png"/>
          <p:cNvPicPr>
            <a:picLocks noChangeAspect="1" noChangeArrowheads="1"/>
          </p:cNvPicPr>
          <p:nvPr/>
        </p:nvPicPr>
        <p:blipFill rotWithShape="1">
          <a:blip r:embed="rId3">
            <a:extLst>
              <a:ext uri="{28A0092B-C50C-407E-A947-70E740481C1C}">
                <a14:useLocalDpi xmlns:a14="http://schemas.microsoft.com/office/drawing/2010/main" val="0"/>
              </a:ext>
            </a:extLst>
          </a:blip>
          <a:srcRect l="21395" t="26901" r="20814" b="19666"/>
          <a:stretch/>
        </p:blipFill>
        <p:spPr bwMode="auto">
          <a:xfrm>
            <a:off x="683568" y="1484784"/>
            <a:ext cx="6984776" cy="456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2956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476672"/>
            <a:ext cx="5184576" cy="722312"/>
          </a:xfrm>
        </p:spPr>
        <p:txBody>
          <a:bodyPr>
            <a:normAutofit/>
          </a:bodyPr>
          <a:lstStyle/>
          <a:p>
            <a:r>
              <a:rPr lang="en-AU" sz="2000" dirty="0" smtClean="0"/>
              <a:t>Figure 12.9 ICRP (members not including NIH)</a:t>
            </a:r>
            <a:endParaRPr lang="en-AU" sz="2000" dirty="0"/>
          </a:p>
        </p:txBody>
      </p:sp>
      <p:sp>
        <p:nvSpPr>
          <p:cNvPr id="3" name="Text Placeholder 2"/>
          <p:cNvSpPr>
            <a:spLocks noGrp="1"/>
          </p:cNvSpPr>
          <p:nvPr>
            <p:ph type="body" sz="quarter" idx="12"/>
          </p:nvPr>
        </p:nvSpPr>
        <p:spPr>
          <a:xfrm>
            <a:off x="539552" y="836712"/>
            <a:ext cx="7416824" cy="578296"/>
          </a:xfrm>
        </p:spPr>
        <p:txBody>
          <a:bodyPr>
            <a:noAutofit/>
          </a:bodyPr>
          <a:lstStyle/>
          <a:p>
            <a:r>
              <a:rPr lang="en-AU" sz="1600" b="0" dirty="0"/>
              <a:t>International comparisons of the changes in the patterns of funding to </a:t>
            </a:r>
            <a:r>
              <a:rPr lang="en-AU" sz="1600" b="0" dirty="0" smtClean="0"/>
              <a:t>cancer research</a:t>
            </a:r>
            <a:endParaRPr lang="en-AU" sz="1500" dirty="0"/>
          </a:p>
        </p:txBody>
      </p:sp>
      <p:pic>
        <p:nvPicPr>
          <p:cNvPr id="44034" name="Picture 2" descr="U:\_CA-Legacy-U-Drive\Paul Docs\Figure 12.9 Other Members.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28" t="26490" r="25349" b="19419"/>
          <a:stretch/>
        </p:blipFill>
        <p:spPr bwMode="auto">
          <a:xfrm>
            <a:off x="683568" y="1412775"/>
            <a:ext cx="7056784" cy="509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713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445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04342" y="476672"/>
            <a:ext cx="4895850" cy="722312"/>
          </a:xfrm>
        </p:spPr>
        <p:txBody>
          <a:bodyPr>
            <a:normAutofit/>
          </a:bodyPr>
          <a:lstStyle/>
          <a:p>
            <a:r>
              <a:rPr lang="en-AU" sz="2000" dirty="0" smtClean="0"/>
              <a:t>Figure 4.1</a:t>
            </a:r>
            <a:endParaRPr lang="en-AU" sz="2000" dirty="0"/>
          </a:p>
        </p:txBody>
      </p:sp>
      <p:sp>
        <p:nvSpPr>
          <p:cNvPr id="3" name="Text Placeholder 2"/>
          <p:cNvSpPr>
            <a:spLocks noGrp="1"/>
          </p:cNvSpPr>
          <p:nvPr>
            <p:ph type="body" sz="quarter" idx="12"/>
          </p:nvPr>
        </p:nvSpPr>
        <p:spPr>
          <a:xfrm>
            <a:off x="1403648" y="836712"/>
            <a:ext cx="6192688" cy="578296"/>
          </a:xfrm>
        </p:spPr>
        <p:txBody>
          <a:bodyPr>
            <a:noAutofit/>
          </a:bodyPr>
          <a:lstStyle/>
          <a:p>
            <a:r>
              <a:rPr lang="en-AU" sz="1500" b="0" dirty="0"/>
              <a:t>Proportion of funding to cancer research projects and research programs </a:t>
            </a:r>
            <a:r>
              <a:rPr lang="en-AU" sz="1500" b="0" dirty="0" smtClean="0"/>
              <a:t>by funding </a:t>
            </a:r>
            <a:r>
              <a:rPr lang="en-AU" sz="1500" b="0" dirty="0"/>
              <a:t>source in the period 2006 to 2011</a:t>
            </a:r>
            <a:endParaRPr lang="en-AU" sz="1500" dirty="0"/>
          </a:p>
        </p:txBody>
      </p:sp>
      <p:pic>
        <p:nvPicPr>
          <p:cNvPr id="2050" name="Picture 2" descr="U:\_CA-Legacy-U-Drive\Paul Docs\Figure 4.1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56792"/>
            <a:ext cx="5941879" cy="433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366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4382" y="476672"/>
            <a:ext cx="4895850" cy="722312"/>
          </a:xfrm>
        </p:spPr>
        <p:txBody>
          <a:bodyPr>
            <a:normAutofit/>
          </a:bodyPr>
          <a:lstStyle/>
          <a:p>
            <a:r>
              <a:rPr lang="en-AU" sz="2000" dirty="0" smtClean="0"/>
              <a:t>Table 4.1</a:t>
            </a:r>
            <a:endParaRPr lang="en-AU" sz="2000" dirty="0"/>
          </a:p>
        </p:txBody>
      </p:sp>
      <p:sp>
        <p:nvSpPr>
          <p:cNvPr id="3" name="Text Placeholder 2"/>
          <p:cNvSpPr>
            <a:spLocks noGrp="1"/>
          </p:cNvSpPr>
          <p:nvPr>
            <p:ph type="body" sz="quarter" idx="12"/>
          </p:nvPr>
        </p:nvSpPr>
        <p:spPr>
          <a:xfrm>
            <a:off x="1763688" y="978496"/>
            <a:ext cx="6192688" cy="578296"/>
          </a:xfrm>
        </p:spPr>
        <p:txBody>
          <a:bodyPr>
            <a:noAutofit/>
          </a:bodyPr>
          <a:lstStyle/>
          <a:p>
            <a:r>
              <a:rPr lang="en-AU" sz="1600" b="0" dirty="0"/>
              <a:t>Major sources of funding – total direct funding, percentage of total </a:t>
            </a:r>
            <a:r>
              <a:rPr lang="en-AU" sz="1600" b="0" dirty="0" smtClean="0"/>
              <a:t>direct funding </a:t>
            </a:r>
            <a:r>
              <a:rPr lang="en-AU" sz="1600" b="0" dirty="0"/>
              <a:t>and number of cancer research projects and research </a:t>
            </a:r>
            <a:r>
              <a:rPr lang="en-AU" sz="1600" b="0" dirty="0" smtClean="0"/>
              <a:t>programs funded </a:t>
            </a:r>
            <a:r>
              <a:rPr lang="en-AU" sz="1600" b="0" dirty="0"/>
              <a:t>in 2003−2005, 2006−2008 and 2009−2011</a:t>
            </a:r>
            <a:endParaRPr lang="en-AU" sz="1500" dirty="0"/>
          </a:p>
        </p:txBody>
      </p:sp>
      <p:pic>
        <p:nvPicPr>
          <p:cNvPr id="14338" name="Picture 2" descr="U:\_CA-Legacy-U-Drive\Paul Docs\Table 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185" y="1724929"/>
            <a:ext cx="4304055" cy="487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43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F594332FEE824CA40C58D4CD36A2F4" ma:contentTypeVersion="12" ma:contentTypeDescription="Create a new document." ma:contentTypeScope="" ma:versionID="8a13da90681938b76e38672de6528f33">
  <xsd:schema xmlns:xsd="http://www.w3.org/2001/XMLSchema" xmlns:xs="http://www.w3.org/2001/XMLSchema" xmlns:p="http://schemas.microsoft.com/office/2006/metadata/properties" xmlns:ns1="http://schemas.microsoft.com/sharepoint/v3" xmlns:ns2="fc2386a3-9941-41e4-a29c-719620fbacfc" xmlns:ns3="a75a26aa-1c7b-4a24-9d7c-b3132fa921cb" targetNamespace="http://schemas.microsoft.com/office/2006/metadata/properties" ma:root="true" ma:fieldsID="c90c434dcf4c29477ac3b554fa808010" ns1:_="" ns2:_="" ns3:_="">
    <xsd:import namespace="http://schemas.microsoft.com/sharepoint/v3"/>
    <xsd:import namespace="fc2386a3-9941-41e4-a29c-719620fbacfc"/>
    <xsd:import namespace="a75a26aa-1c7b-4a24-9d7c-b3132fa921cb"/>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TaxKeywordTaxHTField" minOccurs="0"/>
                <xsd:element ref="ns2:TaxCatchAll" minOccurs="0"/>
                <xsd:element ref="ns1:AverageRating" minOccurs="0"/>
                <xsd:element ref="ns1:RatingCount" minOccurs="0"/>
                <xsd:element ref="ns3:b47a3a7c22784a9ab4e3aeedda5e545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AverageRating" ma:index="16" nillable="true" ma:displayName="Rating (0-5)" ma:decimals="2" ma:description="Average value of all the ratings that have been submitted" ma:internalName="AverageRating" ma:readOnly="true">
      <xsd:simpleType>
        <xsd:restriction base="dms:Number"/>
      </xsd:simpleType>
    </xsd:element>
    <xsd:element name="RatingCount" ma:index="17"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c2386a3-9941-41e4-a29c-719620fbacf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19a586d1-519e-4e03-a868-e50cf6cfed18}" ma:internalName="TaxCatchAll" ma:showField="CatchAllData" ma:web="fc2386a3-9941-41e4-a29c-719620fbac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5a26aa-1c7b-4a24-9d7c-b3132fa921cb" elementFormDefault="qualified">
    <xsd:import namespace="http://schemas.microsoft.com/office/2006/documentManagement/types"/>
    <xsd:import namespace="http://schemas.microsoft.com/office/infopath/2007/PartnerControls"/>
    <xsd:element name="b47a3a7c22784a9ab4e3aeedda5e545c" ma:index="19" nillable="true" ma:taxonomy="true" ma:internalName="b47a3a7c22784a9ab4e3aeedda5e545c" ma:taxonomyFieldName="Metadata" ma:displayName="Metadata" ma:indexed="true" ma:default="10;#Others|16cb2168-ac0a-420e-95c9-2f486e43d88d" ma:fieldId="{b47a3a7c-2278-4a9a-b4e3-aeedda5e545c}" ma:sspId="8457a89a-d43c-488f-80da-2d84ae588901" ma:termSetId="48552e01-30ae-4208-ae6b-7cf7a0e3f07d"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fc2386a3-9941-41e4-a29c-719620fbacfc">
      <Terms xmlns="http://schemas.microsoft.com/office/infopath/2007/PartnerControls"/>
    </TaxKeywordTaxHTField>
    <TaxCatchAll xmlns="fc2386a3-9941-41e4-a29c-719620fbacfc">
      <Value>10</Value>
    </TaxCatchAll>
    <b47a3a7c22784a9ab4e3aeedda5e545c xmlns="a75a26aa-1c7b-4a24-9d7c-b3132fa921cb">
      <Terms xmlns="http://schemas.microsoft.com/office/infopath/2007/PartnerControls">
        <TermInfo xmlns="http://schemas.microsoft.com/office/infopath/2007/PartnerControls">
          <TermName xmlns="http://schemas.microsoft.com/office/infopath/2007/PartnerControls">Others</TermName>
          <TermId xmlns="http://schemas.microsoft.com/office/infopath/2007/PartnerControls">16cb2168-ac0a-420e-95c9-2f486e43d88d</TermId>
        </TermInfo>
      </Terms>
    </b47a3a7c22784a9ab4e3aeedda5e545c>
    <PublishingExpirationDate xmlns="http://schemas.microsoft.com/sharepoint/v3" xsi:nil="true"/>
    <PublishingStartDate xmlns="http://schemas.microsoft.com/sharepoint/v3" xsi:nil="true"/>
    <_dlc_DocId xmlns="fc2386a3-9941-41e4-a29c-719620fbacfc">NQN76UXKC3R6-7-2619</_dlc_DocId>
    <_dlc_DocIdUrl xmlns="fc2386a3-9941-41e4-a29c-719620fbacfc">
      <Url>http://theloop/_layouts/DocIdRedir.aspx?ID=NQN76UXKC3R6-7-2619</Url>
      <Description>NQN76UXKC3R6-7-2619</Description>
    </_dlc_DocIdUrl>
    <AverageRating xmlns="http://schemas.microsoft.com/sharepoint/v3" xsi:nil="true"/>
  </documentManagement>
</p:properties>
</file>

<file path=customXml/itemProps1.xml><?xml version="1.0" encoding="utf-8"?>
<ds:datastoreItem xmlns:ds="http://schemas.openxmlformats.org/officeDocument/2006/customXml" ds:itemID="{4B45C969-C76F-40B0-A564-5191F99A3324}">
  <ds:schemaRefs>
    <ds:schemaRef ds:uri="http://schemas.microsoft.com/sharepoint/v3/contenttype/forms"/>
  </ds:schemaRefs>
</ds:datastoreItem>
</file>

<file path=customXml/itemProps2.xml><?xml version="1.0" encoding="utf-8"?>
<ds:datastoreItem xmlns:ds="http://schemas.openxmlformats.org/officeDocument/2006/customXml" ds:itemID="{EDA6E10D-B9B3-4B83-B5B7-62CE5DEC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2386a3-9941-41e4-a29c-719620fbacfc"/>
    <ds:schemaRef ds:uri="a75a26aa-1c7b-4a24-9d7c-b3132fa921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6E48F4-A470-43E7-92C5-40415E57B2A5}">
  <ds:schemaRefs>
    <ds:schemaRef ds:uri="http://schemas.microsoft.com/sharepoint/events"/>
  </ds:schemaRefs>
</ds:datastoreItem>
</file>

<file path=customXml/itemProps4.xml><?xml version="1.0" encoding="utf-8"?>
<ds:datastoreItem xmlns:ds="http://schemas.openxmlformats.org/officeDocument/2006/customXml" ds:itemID="{006FE7DD-A6E2-4A4D-925A-DAA3566F44D6}">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a75a26aa-1c7b-4a24-9d7c-b3132fa921cb"/>
    <ds:schemaRef ds:uri="fc2386a3-9941-41e4-a29c-719620fbacfc"/>
    <ds:schemaRef ds:uri="http://schemas.microsoft.com/office/infopath/2007/PartnerControls"/>
    <ds:schemaRef ds:uri="http://schemas.microsoft.com/sharepoint/v3"/>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1230</TotalTime>
  <Words>2190</Words>
  <Application>Microsoft Office PowerPoint</Application>
  <PresentationFormat>On-screen Show (4:3)</PresentationFormat>
  <Paragraphs>244</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Cancer Research in Australia: an overview of funding to cancer research projects and research programs in Australia 2006 to 2011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Cancer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Corcoran</dc:creator>
  <cp:lastModifiedBy>Lisa Robinson</cp:lastModifiedBy>
  <cp:revision>103</cp:revision>
  <dcterms:created xsi:type="dcterms:W3CDTF">2012-07-17T23:34:52Z</dcterms:created>
  <dcterms:modified xsi:type="dcterms:W3CDTF">2014-09-24T07:08:34Z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0x0101005FF594332FEE824CA40C58D4CD36A2F4</vt:lpwstr>
  </property>
  <property fmtid="{D5CDD505-2E9C-101B-9397-08002B2CF9AE}" pid="3" name="_dlc_DocIdItemGuid">
    <vt:lpwstr>6a196257-37d6-4ee9-96be-de8e8a6de142</vt:lpwstr>
  </property>
  <property fmtid="{D5CDD505-2E9C-101B-9397-08002B2CF9AE}" pid="4" name="TaxKeyword">
    <vt:lpwstr/>
  </property>
  <property fmtid="{D5CDD505-2E9C-101B-9397-08002B2CF9AE}" pid="5" name="Metadata">
    <vt:lpwstr>10;#Others|16cb2168-ac0a-420e-95c9-2f486e43d88d</vt:lpwstr>
  </property>
</Properties>
</file>